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Helvetica World" panose="020B0604020202020204" charset="-128"/>
      <p:regular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Poppins" panose="00000500000000000000" pitchFamily="2" charset="0"/>
      <p:regular r:id="rId24"/>
      <p:bold r:id="rId25"/>
    </p:embeddedFont>
    <p:embeddedFont>
      <p:font typeface="Poppins Bold" panose="000008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shree Gavali" userId="2d0b502fd834319f" providerId="LiveId" clId="{DAF7D76F-6C3B-4BF3-B275-D843A44E21A0}"/>
    <pc:docChg chg="modSld">
      <pc:chgData name="Rajashree Gavali" userId="2d0b502fd834319f" providerId="LiveId" clId="{DAF7D76F-6C3B-4BF3-B275-D843A44E21A0}" dt="2024-08-29T09:23:53.335" v="0" actId="113"/>
      <pc:docMkLst>
        <pc:docMk/>
      </pc:docMkLst>
      <pc:sldChg chg="modSp mod">
        <pc:chgData name="Rajashree Gavali" userId="2d0b502fd834319f" providerId="LiveId" clId="{DAF7D76F-6C3B-4BF3-B275-D843A44E21A0}" dt="2024-08-29T09:23:53.335" v="0" actId="113"/>
        <pc:sldMkLst>
          <pc:docMk/>
          <pc:sldMk cId="0" sldId="273"/>
        </pc:sldMkLst>
        <pc:spChg chg="mod">
          <ac:chgData name="Rajashree Gavali" userId="2d0b502fd834319f" providerId="LiveId" clId="{DAF7D76F-6C3B-4BF3-B275-D843A44E21A0}" dt="2024-08-29T09:23:53.335" v="0" actId="113"/>
          <ac:spMkLst>
            <pc:docMk/>
            <pc:sldMk cId="0" sldId="273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23740" y="1472267"/>
            <a:ext cx="9913688" cy="9913688"/>
          </a:xfrm>
          <a:custGeom>
            <a:avLst/>
            <a:gdLst/>
            <a:ahLst/>
            <a:cxnLst/>
            <a:rect l="l" t="t" r="r" b="b"/>
            <a:pathLst>
              <a:path w="9913688" h="9913688">
                <a:moveTo>
                  <a:pt x="0" y="0"/>
                </a:moveTo>
                <a:lnTo>
                  <a:pt x="9913688" y="0"/>
                </a:lnTo>
                <a:lnTo>
                  <a:pt x="9913688" y="9913687"/>
                </a:lnTo>
                <a:lnTo>
                  <a:pt x="0" y="991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0823" y="513381"/>
            <a:ext cx="8744919" cy="8744919"/>
          </a:xfrm>
          <a:custGeom>
            <a:avLst/>
            <a:gdLst/>
            <a:ahLst/>
            <a:cxnLst/>
            <a:rect l="l" t="t" r="r" b="b"/>
            <a:pathLst>
              <a:path w="8744919" h="8744919">
                <a:moveTo>
                  <a:pt x="0" y="0"/>
                </a:moveTo>
                <a:lnTo>
                  <a:pt x="8744919" y="0"/>
                </a:lnTo>
                <a:lnTo>
                  <a:pt x="8744919" y="8744919"/>
                </a:lnTo>
                <a:lnTo>
                  <a:pt x="0" y="8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786038" y="3118100"/>
            <a:ext cx="12715924" cy="274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ANALYSIS OF CUSTOMER CHURN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4248" y="1519892"/>
            <a:ext cx="9179504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160"/>
              </a:lnSpc>
            </a:pPr>
            <a:r>
              <a:rPr lang="en-US" sz="2400" spc="-11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Presented by Rajashree Gavali Kamble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5722" y="6371960"/>
            <a:ext cx="15293578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69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Analyzing Factors Contributing to Customer Churn and Building Predictive Models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02867" y="7738947"/>
            <a:ext cx="288226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694C"/>
                </a:solidFill>
                <a:latin typeface="Canva Sans"/>
                <a:ea typeface="Canva Sans"/>
                <a:cs typeface="Canva Sans"/>
                <a:sym typeface="Canva Sans"/>
              </a:rPr>
              <a:t>Date: 29 Aug 2024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694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93411" y="-562013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21389" y="1609200"/>
            <a:ext cx="10593587" cy="2527034"/>
            <a:chOff x="0" y="0"/>
            <a:chExt cx="2790081" cy="6655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081" cy="665556"/>
            </a:xfrm>
            <a:custGeom>
              <a:avLst/>
              <a:gdLst/>
              <a:ahLst/>
              <a:cxnLst/>
              <a:rect l="l" t="t" r="r" b="b"/>
              <a:pathLst>
                <a:path w="2790081" h="665556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628285"/>
                  </a:lnTo>
                  <a:cubicBezTo>
                    <a:pt x="2790081" y="648869"/>
                    <a:pt x="2773394" y="665556"/>
                    <a:pt x="2752809" y="665556"/>
                  </a:cubicBezTo>
                  <a:lnTo>
                    <a:pt x="37271" y="665556"/>
                  </a:lnTo>
                  <a:cubicBezTo>
                    <a:pt x="27386" y="665556"/>
                    <a:pt x="17906" y="661629"/>
                    <a:pt x="10917" y="654640"/>
                  </a:cubicBezTo>
                  <a:cubicBezTo>
                    <a:pt x="3927" y="647650"/>
                    <a:pt x="0" y="638170"/>
                    <a:pt x="0" y="628285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703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65519" y="4357579"/>
            <a:ext cx="11875133" cy="5067917"/>
            <a:chOff x="0" y="0"/>
            <a:chExt cx="3127607" cy="13347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27607" cy="1334760"/>
            </a:xfrm>
            <a:custGeom>
              <a:avLst/>
              <a:gdLst/>
              <a:ahLst/>
              <a:cxnLst/>
              <a:rect l="l" t="t" r="r" b="b"/>
              <a:pathLst>
                <a:path w="3127607" h="1334760">
                  <a:moveTo>
                    <a:pt x="33249" y="0"/>
                  </a:moveTo>
                  <a:lnTo>
                    <a:pt x="3094358" y="0"/>
                  </a:lnTo>
                  <a:cubicBezTo>
                    <a:pt x="3112721" y="0"/>
                    <a:pt x="3127607" y="14886"/>
                    <a:pt x="3127607" y="33249"/>
                  </a:cubicBezTo>
                  <a:lnTo>
                    <a:pt x="3127607" y="1301511"/>
                  </a:lnTo>
                  <a:cubicBezTo>
                    <a:pt x="3127607" y="1310329"/>
                    <a:pt x="3124104" y="1318786"/>
                    <a:pt x="3117869" y="1325021"/>
                  </a:cubicBezTo>
                  <a:cubicBezTo>
                    <a:pt x="3111633" y="1331257"/>
                    <a:pt x="3103176" y="1334760"/>
                    <a:pt x="3094358" y="1334760"/>
                  </a:cubicBezTo>
                  <a:lnTo>
                    <a:pt x="33249" y="1334760"/>
                  </a:lnTo>
                  <a:cubicBezTo>
                    <a:pt x="14886" y="1334760"/>
                    <a:pt x="0" y="1319874"/>
                    <a:pt x="0" y="1301511"/>
                  </a:cubicBezTo>
                  <a:lnTo>
                    <a:pt x="0" y="33249"/>
                  </a:lnTo>
                  <a:cubicBezTo>
                    <a:pt x="0" y="14886"/>
                    <a:pt x="14886" y="0"/>
                    <a:pt x="33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27607" cy="137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668493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40652" y="1609200"/>
            <a:ext cx="6572832" cy="5592882"/>
          </a:xfrm>
          <a:custGeom>
            <a:avLst/>
            <a:gdLst/>
            <a:ahLst/>
            <a:cxnLst/>
            <a:rect l="l" t="t" r="r" b="b"/>
            <a:pathLst>
              <a:path w="6572832" h="5592882">
                <a:moveTo>
                  <a:pt x="0" y="0"/>
                </a:moveTo>
                <a:lnTo>
                  <a:pt x="6572831" y="0"/>
                </a:lnTo>
                <a:lnTo>
                  <a:pt x="6572831" y="5592882"/>
                </a:lnTo>
                <a:lnTo>
                  <a:pt x="0" y="559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27848" y="4909144"/>
            <a:ext cx="7232304" cy="3964786"/>
          </a:xfrm>
          <a:custGeom>
            <a:avLst/>
            <a:gdLst/>
            <a:ahLst/>
            <a:cxnLst/>
            <a:rect l="l" t="t" r="r" b="b"/>
            <a:pathLst>
              <a:path w="7232304" h="3964786">
                <a:moveTo>
                  <a:pt x="0" y="0"/>
                </a:moveTo>
                <a:lnTo>
                  <a:pt x="7232304" y="0"/>
                </a:lnTo>
                <a:lnTo>
                  <a:pt x="7232304" y="3964787"/>
                </a:lnTo>
                <a:lnTo>
                  <a:pt x="0" y="3964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459" t="-172465" r="-162440" b="-6758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66372" y="1702679"/>
            <a:ext cx="8487338" cy="243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14"/>
              </a:lnSpc>
            </a:pPr>
            <a:r>
              <a:rPr lang="en-US" sz="8132" spc="-113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Churn by  Payment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0364" y="5505919"/>
            <a:ext cx="3118150" cy="261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9">
                <a:solidFill>
                  <a:srgbClr val="00694C"/>
                </a:solidFill>
                <a:latin typeface="Canva Sans"/>
                <a:ea typeface="Canva Sans"/>
                <a:cs typeface="Canva Sans"/>
                <a:sym typeface="Canva Sans"/>
              </a:rPr>
              <a:t>Customers using Electronic check as their payment method have a higher churn value.</a:t>
            </a:r>
          </a:p>
          <a:p>
            <a:pPr algn="ctr">
              <a:lnSpc>
                <a:spcPts val="3484"/>
              </a:lnSpc>
            </a:pPr>
            <a:endParaRPr lang="en-US" sz="2489">
              <a:solidFill>
                <a:srgbClr val="00694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44500" y="-160861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47206" y="1415686"/>
            <a:ext cx="10593587" cy="2750998"/>
            <a:chOff x="0" y="0"/>
            <a:chExt cx="2790081" cy="724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081" cy="724543"/>
            </a:xfrm>
            <a:custGeom>
              <a:avLst/>
              <a:gdLst/>
              <a:ahLst/>
              <a:cxnLst/>
              <a:rect l="l" t="t" r="r" b="b"/>
              <a:pathLst>
                <a:path w="2790081" h="724543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687271"/>
                  </a:lnTo>
                  <a:cubicBezTo>
                    <a:pt x="2790081" y="697156"/>
                    <a:pt x="2786154" y="706636"/>
                    <a:pt x="2779164" y="713626"/>
                  </a:cubicBezTo>
                  <a:cubicBezTo>
                    <a:pt x="2772174" y="720616"/>
                    <a:pt x="2762694" y="724543"/>
                    <a:pt x="2752809" y="724543"/>
                  </a:cubicBezTo>
                  <a:lnTo>
                    <a:pt x="37271" y="724543"/>
                  </a:lnTo>
                  <a:cubicBezTo>
                    <a:pt x="16687" y="724543"/>
                    <a:pt x="0" y="707856"/>
                    <a:pt x="0" y="687271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76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669630" y="61722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847206" y="4581885"/>
            <a:ext cx="10593587" cy="4676415"/>
            <a:chOff x="0" y="0"/>
            <a:chExt cx="2790081" cy="1231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0081" cy="1231648"/>
            </a:xfrm>
            <a:custGeom>
              <a:avLst/>
              <a:gdLst/>
              <a:ahLst/>
              <a:cxnLst/>
              <a:rect l="l" t="t" r="r" b="b"/>
              <a:pathLst>
                <a:path w="2790081" h="123164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1194377"/>
                  </a:lnTo>
                  <a:cubicBezTo>
                    <a:pt x="2790081" y="1214961"/>
                    <a:pt x="2773394" y="1231648"/>
                    <a:pt x="2752809" y="1231648"/>
                  </a:cubicBezTo>
                  <a:lnTo>
                    <a:pt x="37271" y="1231648"/>
                  </a:lnTo>
                  <a:cubicBezTo>
                    <a:pt x="27386" y="1231648"/>
                    <a:pt x="17906" y="1227722"/>
                    <a:pt x="10917" y="1220732"/>
                  </a:cubicBezTo>
                  <a:cubicBezTo>
                    <a:pt x="3927" y="1213742"/>
                    <a:pt x="0" y="1204262"/>
                    <a:pt x="0" y="1194377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90081" cy="1269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040677" y="3425466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69630" y="1623504"/>
            <a:ext cx="5916762" cy="5916762"/>
          </a:xfrm>
          <a:custGeom>
            <a:avLst/>
            <a:gdLst/>
            <a:ahLst/>
            <a:cxnLst/>
            <a:rect l="l" t="t" r="r" b="b"/>
            <a:pathLst>
              <a:path w="5916762" h="5916762">
                <a:moveTo>
                  <a:pt x="0" y="0"/>
                </a:moveTo>
                <a:lnTo>
                  <a:pt x="5916761" y="0"/>
                </a:lnTo>
                <a:lnTo>
                  <a:pt x="5916761" y="5916762"/>
                </a:lnTo>
                <a:lnTo>
                  <a:pt x="0" y="5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351325" y="1710669"/>
            <a:ext cx="9585350" cy="216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424"/>
              </a:lnSpc>
            </a:pPr>
            <a:r>
              <a:rPr lang="en-US" sz="7200" spc="-10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Conclusion from Excel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64932" y="4950730"/>
            <a:ext cx="9471743" cy="361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250" lvl="1" indent="-215625" algn="l">
              <a:lnSpc>
                <a:spcPts val="2796"/>
              </a:lnSpc>
              <a:buFont typeface="Arial"/>
              <a:buChar char="•"/>
            </a:pPr>
            <a:r>
              <a:rPr lang="en-US" sz="1997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The key performance metrics are : Average Churn Score: $58.70, Average Monthly Charges: $64.76, Average Tenure months: 32.37 </a:t>
            </a:r>
          </a:p>
          <a:p>
            <a:pPr marL="431250" lvl="1" indent="-215625" algn="l">
              <a:lnSpc>
                <a:spcPts val="2796"/>
              </a:lnSpc>
              <a:buFont typeface="Arial"/>
              <a:buChar char="•"/>
            </a:pPr>
            <a:r>
              <a:rPr lang="en-US" sz="1997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Patterns:</a:t>
            </a:r>
          </a:p>
          <a:p>
            <a:pPr marL="431250" lvl="1" indent="-215625" algn="l">
              <a:lnSpc>
                <a:spcPts val="2796"/>
              </a:lnSpc>
              <a:buFont typeface="Arial"/>
              <a:buChar char="•"/>
            </a:pPr>
            <a:r>
              <a:rPr lang="en-US" sz="1997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Females exhibit a higher churn value compared to males.</a:t>
            </a:r>
          </a:p>
          <a:p>
            <a:pPr marL="431250" lvl="1" indent="-215625" algn="l">
              <a:lnSpc>
                <a:spcPts val="2796"/>
              </a:lnSpc>
              <a:buFont typeface="Arial"/>
              <a:buChar char="•"/>
            </a:pPr>
            <a:r>
              <a:rPr lang="en-US" sz="1997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Senior citizens have a higher churn value, while dependents show lower churn.</a:t>
            </a:r>
          </a:p>
          <a:p>
            <a:pPr marL="431250" lvl="1" indent="-215625" algn="l">
              <a:lnSpc>
                <a:spcPts val="2796"/>
              </a:lnSpc>
              <a:buFont typeface="Arial"/>
              <a:buChar char="•"/>
            </a:pPr>
            <a:r>
              <a:rPr lang="en-US" sz="1997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Month-to-Month contracts have the highest churn value.</a:t>
            </a:r>
          </a:p>
          <a:p>
            <a:pPr marL="431250" lvl="1" indent="-215625" algn="l">
              <a:lnSpc>
                <a:spcPts val="2796"/>
              </a:lnSpc>
              <a:buFont typeface="Arial"/>
              <a:buChar char="•"/>
            </a:pPr>
            <a:r>
              <a:rPr lang="en-US" sz="1997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Customers using Electronic check as their payment method have a higher churn value.</a:t>
            </a:r>
          </a:p>
          <a:p>
            <a:pPr algn="ctr">
              <a:lnSpc>
                <a:spcPts val="3580"/>
              </a:lnSpc>
            </a:pPr>
            <a:endParaRPr lang="en-US" sz="1997">
              <a:solidFill>
                <a:srgbClr val="00694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3535" y="-351734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79573" y="1544824"/>
            <a:ext cx="10869759" cy="2325930"/>
            <a:chOff x="0" y="0"/>
            <a:chExt cx="2862817" cy="612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2817" cy="612591"/>
            </a:xfrm>
            <a:custGeom>
              <a:avLst/>
              <a:gdLst/>
              <a:ahLst/>
              <a:cxnLst/>
              <a:rect l="l" t="t" r="r" b="b"/>
              <a:pathLst>
                <a:path w="2862817" h="612591">
                  <a:moveTo>
                    <a:pt x="36324" y="0"/>
                  </a:moveTo>
                  <a:lnTo>
                    <a:pt x="2826493" y="0"/>
                  </a:lnTo>
                  <a:cubicBezTo>
                    <a:pt x="2846554" y="0"/>
                    <a:pt x="2862817" y="16263"/>
                    <a:pt x="2862817" y="36324"/>
                  </a:cubicBezTo>
                  <a:lnTo>
                    <a:pt x="2862817" y="576266"/>
                  </a:lnTo>
                  <a:cubicBezTo>
                    <a:pt x="2862817" y="596328"/>
                    <a:pt x="2846554" y="612591"/>
                    <a:pt x="2826493" y="612591"/>
                  </a:cubicBezTo>
                  <a:lnTo>
                    <a:pt x="36324" y="612591"/>
                  </a:lnTo>
                  <a:cubicBezTo>
                    <a:pt x="16263" y="612591"/>
                    <a:pt x="0" y="596328"/>
                    <a:pt x="0" y="576266"/>
                  </a:cubicBezTo>
                  <a:lnTo>
                    <a:pt x="0" y="36324"/>
                  </a:lnTo>
                  <a:cubicBezTo>
                    <a:pt x="0" y="16263"/>
                    <a:pt x="16263" y="0"/>
                    <a:pt x="36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2817" cy="650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32098" y="4302720"/>
            <a:ext cx="8856003" cy="4022824"/>
            <a:chOff x="0" y="0"/>
            <a:chExt cx="2332445" cy="1059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2445" cy="1059509"/>
            </a:xfrm>
            <a:custGeom>
              <a:avLst/>
              <a:gdLst/>
              <a:ahLst/>
              <a:cxnLst/>
              <a:rect l="l" t="t" r="r" b="b"/>
              <a:pathLst>
                <a:path w="2332445" h="1059509">
                  <a:moveTo>
                    <a:pt x="44584" y="0"/>
                  </a:moveTo>
                  <a:lnTo>
                    <a:pt x="2287861" y="0"/>
                  </a:lnTo>
                  <a:cubicBezTo>
                    <a:pt x="2312484" y="0"/>
                    <a:pt x="2332445" y="19961"/>
                    <a:pt x="2332445" y="44584"/>
                  </a:cubicBezTo>
                  <a:lnTo>
                    <a:pt x="2332445" y="1014925"/>
                  </a:lnTo>
                  <a:cubicBezTo>
                    <a:pt x="2332445" y="1039548"/>
                    <a:pt x="2312484" y="1059509"/>
                    <a:pt x="2287861" y="1059509"/>
                  </a:cubicBezTo>
                  <a:lnTo>
                    <a:pt x="44584" y="1059509"/>
                  </a:lnTo>
                  <a:cubicBezTo>
                    <a:pt x="19961" y="1059509"/>
                    <a:pt x="0" y="1039548"/>
                    <a:pt x="0" y="1014925"/>
                  </a:cubicBezTo>
                  <a:lnTo>
                    <a:pt x="0" y="44584"/>
                  </a:lnTo>
                  <a:cubicBezTo>
                    <a:pt x="0" y="19961"/>
                    <a:pt x="19961" y="0"/>
                    <a:pt x="445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32445" cy="109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086100" y="522525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46516" y="1662206"/>
            <a:ext cx="7126090" cy="7126090"/>
          </a:xfrm>
          <a:custGeom>
            <a:avLst/>
            <a:gdLst/>
            <a:ahLst/>
            <a:cxnLst/>
            <a:rect l="l" t="t" r="r" b="b"/>
            <a:pathLst>
              <a:path w="7126090" h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90687" y="2205014"/>
            <a:ext cx="8938825" cy="101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6735" spc="-94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Analysis in Python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7369" y="4645582"/>
            <a:ext cx="7845461" cy="335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7"/>
              </a:lnSpc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Data Loading &amp; Preprocessing:</a:t>
            </a:r>
          </a:p>
          <a:p>
            <a:pPr marL="466863" lvl="1" indent="-233431" algn="l">
              <a:lnSpc>
                <a:spcPts val="3027"/>
              </a:lnSpc>
              <a:buFont typeface="Arial"/>
              <a:buChar char="•"/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Loaded the cleaned data into Python using pandas.</a:t>
            </a:r>
          </a:p>
          <a:p>
            <a:pPr marL="466863" lvl="1" indent="-233431" algn="l">
              <a:lnSpc>
                <a:spcPts val="3027"/>
              </a:lnSpc>
              <a:buFont typeface="Arial"/>
              <a:buChar char="•"/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The missing values from the Total charges columns was imputed using the fillna method.</a:t>
            </a:r>
          </a:p>
          <a:p>
            <a:pPr marL="466863" lvl="1" indent="-233431" algn="l">
              <a:lnSpc>
                <a:spcPts val="3027"/>
              </a:lnSpc>
              <a:buFont typeface="Arial"/>
              <a:buChar char="•"/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Performed one-hot encoding on categorical variables.</a:t>
            </a:r>
          </a:p>
          <a:p>
            <a:pPr marL="466863" lvl="1" indent="-233431" algn="l">
              <a:lnSpc>
                <a:spcPts val="3027"/>
              </a:lnSpc>
              <a:buFont typeface="Arial"/>
              <a:buChar char="•"/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Standardized numerical features for model training.</a:t>
            </a:r>
          </a:p>
          <a:p>
            <a:pPr algn="l">
              <a:lnSpc>
                <a:spcPts val="3027"/>
              </a:lnSpc>
            </a:pPr>
            <a:endParaRPr lang="en-US" sz="2162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2"/>
              </a:lnSpc>
            </a:pPr>
            <a:endParaRPr lang="en-US" sz="2162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3535" y="-351734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79573" y="1544824"/>
            <a:ext cx="10869759" cy="2325930"/>
            <a:chOff x="0" y="0"/>
            <a:chExt cx="2862817" cy="612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2817" cy="612591"/>
            </a:xfrm>
            <a:custGeom>
              <a:avLst/>
              <a:gdLst/>
              <a:ahLst/>
              <a:cxnLst/>
              <a:rect l="l" t="t" r="r" b="b"/>
              <a:pathLst>
                <a:path w="2862817" h="612591">
                  <a:moveTo>
                    <a:pt x="36324" y="0"/>
                  </a:moveTo>
                  <a:lnTo>
                    <a:pt x="2826493" y="0"/>
                  </a:lnTo>
                  <a:cubicBezTo>
                    <a:pt x="2846554" y="0"/>
                    <a:pt x="2862817" y="16263"/>
                    <a:pt x="2862817" y="36324"/>
                  </a:cubicBezTo>
                  <a:lnTo>
                    <a:pt x="2862817" y="576266"/>
                  </a:lnTo>
                  <a:cubicBezTo>
                    <a:pt x="2862817" y="596328"/>
                    <a:pt x="2846554" y="612591"/>
                    <a:pt x="2826493" y="612591"/>
                  </a:cubicBezTo>
                  <a:lnTo>
                    <a:pt x="36324" y="612591"/>
                  </a:lnTo>
                  <a:cubicBezTo>
                    <a:pt x="16263" y="612591"/>
                    <a:pt x="0" y="596328"/>
                    <a:pt x="0" y="576266"/>
                  </a:cubicBezTo>
                  <a:lnTo>
                    <a:pt x="0" y="36324"/>
                  </a:lnTo>
                  <a:cubicBezTo>
                    <a:pt x="0" y="16263"/>
                    <a:pt x="16263" y="0"/>
                    <a:pt x="36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2817" cy="650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79573" y="4302720"/>
            <a:ext cx="10598463" cy="4773651"/>
            <a:chOff x="0" y="0"/>
            <a:chExt cx="2791365" cy="1257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1365" cy="1257258"/>
            </a:xfrm>
            <a:custGeom>
              <a:avLst/>
              <a:gdLst/>
              <a:ahLst/>
              <a:cxnLst/>
              <a:rect l="l" t="t" r="r" b="b"/>
              <a:pathLst>
                <a:path w="2791365" h="1257258">
                  <a:moveTo>
                    <a:pt x="37254" y="0"/>
                  </a:moveTo>
                  <a:lnTo>
                    <a:pt x="2754110" y="0"/>
                  </a:lnTo>
                  <a:cubicBezTo>
                    <a:pt x="2774685" y="0"/>
                    <a:pt x="2791365" y="16679"/>
                    <a:pt x="2791365" y="37254"/>
                  </a:cubicBezTo>
                  <a:lnTo>
                    <a:pt x="2791365" y="1220004"/>
                  </a:lnTo>
                  <a:cubicBezTo>
                    <a:pt x="2791365" y="1240579"/>
                    <a:pt x="2774685" y="1257258"/>
                    <a:pt x="2754110" y="1257258"/>
                  </a:cubicBezTo>
                  <a:lnTo>
                    <a:pt x="37254" y="1257258"/>
                  </a:lnTo>
                  <a:cubicBezTo>
                    <a:pt x="16679" y="1257258"/>
                    <a:pt x="0" y="1240579"/>
                    <a:pt x="0" y="1220004"/>
                  </a:cubicBezTo>
                  <a:lnTo>
                    <a:pt x="0" y="37254"/>
                  </a:lnTo>
                  <a:cubicBezTo>
                    <a:pt x="0" y="16679"/>
                    <a:pt x="16679" y="0"/>
                    <a:pt x="3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91365" cy="129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086100" y="522525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46516" y="1662206"/>
            <a:ext cx="7126090" cy="7126090"/>
          </a:xfrm>
          <a:custGeom>
            <a:avLst/>
            <a:gdLst/>
            <a:ahLst/>
            <a:cxnLst/>
            <a:rect l="l" t="t" r="r" b="b"/>
            <a:pathLst>
              <a:path w="7126090" h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84467" y="4813920"/>
            <a:ext cx="5138135" cy="3751253"/>
          </a:xfrm>
          <a:custGeom>
            <a:avLst/>
            <a:gdLst/>
            <a:ahLst/>
            <a:cxnLst/>
            <a:rect l="l" t="t" r="r" b="b"/>
            <a:pathLst>
              <a:path w="5138135" h="3751253">
                <a:moveTo>
                  <a:pt x="0" y="0"/>
                </a:moveTo>
                <a:lnTo>
                  <a:pt x="5138135" y="0"/>
                </a:lnTo>
                <a:lnTo>
                  <a:pt x="5138135" y="3751252"/>
                </a:lnTo>
                <a:lnTo>
                  <a:pt x="0" y="3751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29" t="-65913" r="-11299" b="-1298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28809" y="2466128"/>
            <a:ext cx="8993794" cy="71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</a:pPr>
            <a:r>
              <a:rPr lang="en-US" sz="4675" spc="-6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Count plot representing the Churn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8809" y="4978828"/>
            <a:ext cx="3206423" cy="335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7"/>
              </a:lnSpc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 Count plot in Python, showed the dataset had less number of active churn. Thus, it is an imbalanced dataset and needs normalization to balance the dataset.</a:t>
            </a:r>
          </a:p>
          <a:p>
            <a:pPr algn="l">
              <a:lnSpc>
                <a:spcPts val="2522"/>
              </a:lnSpc>
            </a:pPr>
            <a:endParaRPr lang="en-US" sz="2162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3535" y="-351734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79573" y="1544824"/>
            <a:ext cx="10869759" cy="2325930"/>
            <a:chOff x="0" y="0"/>
            <a:chExt cx="2862817" cy="612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2817" cy="612591"/>
            </a:xfrm>
            <a:custGeom>
              <a:avLst/>
              <a:gdLst/>
              <a:ahLst/>
              <a:cxnLst/>
              <a:rect l="l" t="t" r="r" b="b"/>
              <a:pathLst>
                <a:path w="2862817" h="612591">
                  <a:moveTo>
                    <a:pt x="36324" y="0"/>
                  </a:moveTo>
                  <a:lnTo>
                    <a:pt x="2826493" y="0"/>
                  </a:lnTo>
                  <a:cubicBezTo>
                    <a:pt x="2846554" y="0"/>
                    <a:pt x="2862817" y="16263"/>
                    <a:pt x="2862817" y="36324"/>
                  </a:cubicBezTo>
                  <a:lnTo>
                    <a:pt x="2862817" y="576266"/>
                  </a:lnTo>
                  <a:cubicBezTo>
                    <a:pt x="2862817" y="596328"/>
                    <a:pt x="2846554" y="612591"/>
                    <a:pt x="2826493" y="612591"/>
                  </a:cubicBezTo>
                  <a:lnTo>
                    <a:pt x="36324" y="612591"/>
                  </a:lnTo>
                  <a:cubicBezTo>
                    <a:pt x="16263" y="612591"/>
                    <a:pt x="0" y="596328"/>
                    <a:pt x="0" y="576266"/>
                  </a:cubicBezTo>
                  <a:lnTo>
                    <a:pt x="0" y="36324"/>
                  </a:lnTo>
                  <a:cubicBezTo>
                    <a:pt x="0" y="16263"/>
                    <a:pt x="16263" y="0"/>
                    <a:pt x="36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2817" cy="650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79573" y="4302720"/>
            <a:ext cx="10598463" cy="4773651"/>
            <a:chOff x="0" y="0"/>
            <a:chExt cx="2791365" cy="1257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1365" cy="1257258"/>
            </a:xfrm>
            <a:custGeom>
              <a:avLst/>
              <a:gdLst/>
              <a:ahLst/>
              <a:cxnLst/>
              <a:rect l="l" t="t" r="r" b="b"/>
              <a:pathLst>
                <a:path w="2791365" h="1257258">
                  <a:moveTo>
                    <a:pt x="37254" y="0"/>
                  </a:moveTo>
                  <a:lnTo>
                    <a:pt x="2754110" y="0"/>
                  </a:lnTo>
                  <a:cubicBezTo>
                    <a:pt x="2774685" y="0"/>
                    <a:pt x="2791365" y="16679"/>
                    <a:pt x="2791365" y="37254"/>
                  </a:cubicBezTo>
                  <a:lnTo>
                    <a:pt x="2791365" y="1220004"/>
                  </a:lnTo>
                  <a:cubicBezTo>
                    <a:pt x="2791365" y="1240579"/>
                    <a:pt x="2774685" y="1257258"/>
                    <a:pt x="2754110" y="1257258"/>
                  </a:cubicBezTo>
                  <a:lnTo>
                    <a:pt x="37254" y="1257258"/>
                  </a:lnTo>
                  <a:cubicBezTo>
                    <a:pt x="16679" y="1257258"/>
                    <a:pt x="0" y="1240579"/>
                    <a:pt x="0" y="1220004"/>
                  </a:cubicBezTo>
                  <a:lnTo>
                    <a:pt x="0" y="37254"/>
                  </a:lnTo>
                  <a:cubicBezTo>
                    <a:pt x="0" y="16679"/>
                    <a:pt x="16679" y="0"/>
                    <a:pt x="37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91365" cy="129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086100" y="522525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46516" y="1662206"/>
            <a:ext cx="7126090" cy="7126090"/>
          </a:xfrm>
          <a:custGeom>
            <a:avLst/>
            <a:gdLst/>
            <a:ahLst/>
            <a:cxnLst/>
            <a:rect l="l" t="t" r="r" b="b"/>
            <a:pathLst>
              <a:path w="7126090" h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62054" y="4778530"/>
            <a:ext cx="5299232" cy="3822031"/>
          </a:xfrm>
          <a:custGeom>
            <a:avLst/>
            <a:gdLst/>
            <a:ahLst/>
            <a:cxnLst/>
            <a:rect l="l" t="t" r="r" b="b"/>
            <a:pathLst>
              <a:path w="5299232" h="3822031">
                <a:moveTo>
                  <a:pt x="0" y="0"/>
                </a:moveTo>
                <a:lnTo>
                  <a:pt x="5299231" y="0"/>
                </a:lnTo>
                <a:lnTo>
                  <a:pt x="5299231" y="3822032"/>
                </a:lnTo>
                <a:lnTo>
                  <a:pt x="0" y="3822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11" t="-58934" r="-8980" b="-1665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28809" y="2119425"/>
            <a:ext cx="8993794" cy="140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0"/>
              </a:lnSpc>
            </a:pPr>
            <a:r>
              <a:rPr lang="en-US" sz="4675" spc="-6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Scatter Plot of Tenure Months vs Total Charges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37577" y="4790022"/>
            <a:ext cx="3206423" cy="373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7"/>
              </a:lnSpc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 scatter plot of Tenure Months vs Total Charges with respect to Churn value, showed linear relationship with each other and is almost directly proportional to the Churn value.</a:t>
            </a:r>
          </a:p>
          <a:p>
            <a:pPr algn="l">
              <a:lnSpc>
                <a:spcPts val="2522"/>
              </a:lnSpc>
            </a:pPr>
            <a:endParaRPr lang="en-US" sz="2162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3535" y="-351734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79573" y="1544824"/>
            <a:ext cx="10869759" cy="2004147"/>
            <a:chOff x="0" y="0"/>
            <a:chExt cx="2862817" cy="5278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2817" cy="527841"/>
            </a:xfrm>
            <a:custGeom>
              <a:avLst/>
              <a:gdLst/>
              <a:ahLst/>
              <a:cxnLst/>
              <a:rect l="l" t="t" r="r" b="b"/>
              <a:pathLst>
                <a:path w="2862817" h="527841">
                  <a:moveTo>
                    <a:pt x="36324" y="0"/>
                  </a:moveTo>
                  <a:lnTo>
                    <a:pt x="2826493" y="0"/>
                  </a:lnTo>
                  <a:cubicBezTo>
                    <a:pt x="2846554" y="0"/>
                    <a:pt x="2862817" y="16263"/>
                    <a:pt x="2862817" y="36324"/>
                  </a:cubicBezTo>
                  <a:lnTo>
                    <a:pt x="2862817" y="491517"/>
                  </a:lnTo>
                  <a:cubicBezTo>
                    <a:pt x="2862817" y="511578"/>
                    <a:pt x="2846554" y="527841"/>
                    <a:pt x="2826493" y="527841"/>
                  </a:cubicBezTo>
                  <a:lnTo>
                    <a:pt x="36324" y="527841"/>
                  </a:lnTo>
                  <a:cubicBezTo>
                    <a:pt x="16263" y="527841"/>
                    <a:pt x="0" y="511578"/>
                    <a:pt x="0" y="491517"/>
                  </a:cubicBezTo>
                  <a:lnTo>
                    <a:pt x="0" y="36324"/>
                  </a:lnTo>
                  <a:cubicBezTo>
                    <a:pt x="0" y="16263"/>
                    <a:pt x="16263" y="0"/>
                    <a:pt x="36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2817" cy="565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79573" y="3900492"/>
            <a:ext cx="10869759" cy="5873077"/>
            <a:chOff x="0" y="0"/>
            <a:chExt cx="2862817" cy="15468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62817" cy="1546819"/>
            </a:xfrm>
            <a:custGeom>
              <a:avLst/>
              <a:gdLst/>
              <a:ahLst/>
              <a:cxnLst/>
              <a:rect l="l" t="t" r="r" b="b"/>
              <a:pathLst>
                <a:path w="2862817" h="1546819">
                  <a:moveTo>
                    <a:pt x="36324" y="0"/>
                  </a:moveTo>
                  <a:lnTo>
                    <a:pt x="2826493" y="0"/>
                  </a:lnTo>
                  <a:cubicBezTo>
                    <a:pt x="2846554" y="0"/>
                    <a:pt x="2862817" y="16263"/>
                    <a:pt x="2862817" y="36324"/>
                  </a:cubicBezTo>
                  <a:lnTo>
                    <a:pt x="2862817" y="1510494"/>
                  </a:lnTo>
                  <a:cubicBezTo>
                    <a:pt x="2862817" y="1530556"/>
                    <a:pt x="2846554" y="1546819"/>
                    <a:pt x="2826493" y="1546819"/>
                  </a:cubicBezTo>
                  <a:lnTo>
                    <a:pt x="36324" y="1546819"/>
                  </a:lnTo>
                  <a:cubicBezTo>
                    <a:pt x="16263" y="1546819"/>
                    <a:pt x="0" y="1530556"/>
                    <a:pt x="0" y="1510494"/>
                  </a:cubicBezTo>
                  <a:lnTo>
                    <a:pt x="0" y="36324"/>
                  </a:lnTo>
                  <a:cubicBezTo>
                    <a:pt x="0" y="16263"/>
                    <a:pt x="16263" y="0"/>
                    <a:pt x="36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62817" cy="1584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086100" y="522525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46516" y="1662206"/>
            <a:ext cx="7126090" cy="7126090"/>
          </a:xfrm>
          <a:custGeom>
            <a:avLst/>
            <a:gdLst/>
            <a:ahLst/>
            <a:cxnLst/>
            <a:rect l="l" t="t" r="r" b="b"/>
            <a:pathLst>
              <a:path w="7126090" h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14727" y="4383728"/>
            <a:ext cx="5902653" cy="4874572"/>
          </a:xfrm>
          <a:custGeom>
            <a:avLst/>
            <a:gdLst/>
            <a:ahLst/>
            <a:cxnLst/>
            <a:rect l="l" t="t" r="r" b="b"/>
            <a:pathLst>
              <a:path w="5902653" h="4874572">
                <a:moveTo>
                  <a:pt x="0" y="0"/>
                </a:moveTo>
                <a:lnTo>
                  <a:pt x="5902653" y="0"/>
                </a:lnTo>
                <a:lnTo>
                  <a:pt x="5902653" y="4874572"/>
                </a:lnTo>
                <a:lnTo>
                  <a:pt x="0" y="487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67" t="-41250" r="-5924" b="-836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579573" y="2375990"/>
            <a:ext cx="10598463" cy="8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513" spc="-77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Heatmap of different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1213" y="5158576"/>
            <a:ext cx="2750564" cy="259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7"/>
              </a:lnSpc>
            </a:pPr>
            <a:r>
              <a:rPr lang="en-US" sz="2162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Heatmap of different features shows, some of the features have a perfect relationship with each other.</a:t>
            </a:r>
          </a:p>
          <a:p>
            <a:pPr algn="l">
              <a:lnSpc>
                <a:spcPts val="2522"/>
              </a:lnSpc>
            </a:pPr>
            <a:endParaRPr lang="en-US" sz="2162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2727" y="1578326"/>
            <a:ext cx="10793180" cy="1669859"/>
            <a:chOff x="0" y="0"/>
            <a:chExt cx="4345449" cy="6723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5449" cy="672303"/>
            </a:xfrm>
            <a:custGeom>
              <a:avLst/>
              <a:gdLst/>
              <a:ahLst/>
              <a:cxnLst/>
              <a:rect l="l" t="t" r="r" b="b"/>
              <a:pathLst>
                <a:path w="4345449" h="672303">
                  <a:moveTo>
                    <a:pt x="36582" y="0"/>
                  </a:moveTo>
                  <a:lnTo>
                    <a:pt x="4308866" y="0"/>
                  </a:lnTo>
                  <a:cubicBezTo>
                    <a:pt x="4318569" y="0"/>
                    <a:pt x="4327873" y="3854"/>
                    <a:pt x="4334734" y="10715"/>
                  </a:cubicBezTo>
                  <a:cubicBezTo>
                    <a:pt x="4341595" y="17575"/>
                    <a:pt x="4345449" y="26880"/>
                    <a:pt x="4345449" y="36582"/>
                  </a:cubicBezTo>
                  <a:lnTo>
                    <a:pt x="4345449" y="635721"/>
                  </a:lnTo>
                  <a:cubicBezTo>
                    <a:pt x="4345449" y="645423"/>
                    <a:pt x="4341595" y="654728"/>
                    <a:pt x="4334734" y="661588"/>
                  </a:cubicBezTo>
                  <a:cubicBezTo>
                    <a:pt x="4327873" y="668449"/>
                    <a:pt x="4318569" y="672303"/>
                    <a:pt x="4308866" y="672303"/>
                  </a:cubicBezTo>
                  <a:lnTo>
                    <a:pt x="36582" y="672303"/>
                  </a:lnTo>
                  <a:cubicBezTo>
                    <a:pt x="26880" y="672303"/>
                    <a:pt x="17575" y="668449"/>
                    <a:pt x="10715" y="661588"/>
                  </a:cubicBezTo>
                  <a:cubicBezTo>
                    <a:pt x="3854" y="654728"/>
                    <a:pt x="0" y="645423"/>
                    <a:pt x="0" y="635721"/>
                  </a:cubicBezTo>
                  <a:lnTo>
                    <a:pt x="0" y="36582"/>
                  </a:lnTo>
                  <a:cubicBezTo>
                    <a:pt x="0" y="26880"/>
                    <a:pt x="3854" y="17575"/>
                    <a:pt x="10715" y="10715"/>
                  </a:cubicBezTo>
                  <a:cubicBezTo>
                    <a:pt x="17575" y="3854"/>
                    <a:pt x="26880" y="0"/>
                    <a:pt x="36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5449" cy="710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086100" y="50009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12727" y="3341583"/>
            <a:ext cx="10793180" cy="5916717"/>
            <a:chOff x="0" y="0"/>
            <a:chExt cx="4345449" cy="2382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45449" cy="2382133"/>
            </a:xfrm>
            <a:custGeom>
              <a:avLst/>
              <a:gdLst/>
              <a:ahLst/>
              <a:cxnLst/>
              <a:rect l="l" t="t" r="r" b="b"/>
              <a:pathLst>
                <a:path w="4345449" h="2382133">
                  <a:moveTo>
                    <a:pt x="36582" y="0"/>
                  </a:moveTo>
                  <a:lnTo>
                    <a:pt x="4308866" y="0"/>
                  </a:lnTo>
                  <a:cubicBezTo>
                    <a:pt x="4318569" y="0"/>
                    <a:pt x="4327873" y="3854"/>
                    <a:pt x="4334734" y="10715"/>
                  </a:cubicBezTo>
                  <a:cubicBezTo>
                    <a:pt x="4341595" y="17575"/>
                    <a:pt x="4345449" y="26880"/>
                    <a:pt x="4345449" y="36582"/>
                  </a:cubicBezTo>
                  <a:lnTo>
                    <a:pt x="4345449" y="2345551"/>
                  </a:lnTo>
                  <a:cubicBezTo>
                    <a:pt x="4345449" y="2355253"/>
                    <a:pt x="4341595" y="2364558"/>
                    <a:pt x="4334734" y="2371418"/>
                  </a:cubicBezTo>
                  <a:cubicBezTo>
                    <a:pt x="4327873" y="2378279"/>
                    <a:pt x="4318569" y="2382133"/>
                    <a:pt x="4308866" y="2382133"/>
                  </a:cubicBezTo>
                  <a:lnTo>
                    <a:pt x="36582" y="2382133"/>
                  </a:lnTo>
                  <a:cubicBezTo>
                    <a:pt x="26880" y="2382133"/>
                    <a:pt x="17575" y="2378279"/>
                    <a:pt x="10715" y="2371418"/>
                  </a:cubicBezTo>
                  <a:cubicBezTo>
                    <a:pt x="3854" y="2364558"/>
                    <a:pt x="0" y="2355253"/>
                    <a:pt x="0" y="2345551"/>
                  </a:cubicBezTo>
                  <a:lnTo>
                    <a:pt x="0" y="36582"/>
                  </a:lnTo>
                  <a:cubicBezTo>
                    <a:pt x="0" y="26880"/>
                    <a:pt x="3854" y="17575"/>
                    <a:pt x="10715" y="10715"/>
                  </a:cubicBezTo>
                  <a:cubicBezTo>
                    <a:pt x="17575" y="3854"/>
                    <a:pt x="26880" y="0"/>
                    <a:pt x="36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45449" cy="242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24900" y="7397391"/>
            <a:ext cx="2963100" cy="2963100"/>
          </a:xfrm>
          <a:custGeom>
            <a:avLst/>
            <a:gdLst/>
            <a:ahLst/>
            <a:cxnLst/>
            <a:rect l="l" t="t" r="r" b="b"/>
            <a:pathLst>
              <a:path w="2963100" h="2963100">
                <a:moveTo>
                  <a:pt x="0" y="0"/>
                </a:moveTo>
                <a:lnTo>
                  <a:pt x="2963100" y="0"/>
                </a:lnTo>
                <a:lnTo>
                  <a:pt x="2963100" y="2963100"/>
                </a:lnTo>
                <a:lnTo>
                  <a:pt x="0" y="2963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12727" y="1956298"/>
            <a:ext cx="10793180" cy="91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29"/>
              </a:lnSpc>
            </a:pPr>
            <a:r>
              <a:rPr lang="en-US" sz="6008" spc="-84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Logistic Regression Model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81981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20962" y="4643460"/>
            <a:ext cx="6407269" cy="276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2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A Logistic Regression model is built, with an accuracy 89% and precision 81% and ROC score of 96%. </a:t>
            </a:r>
          </a:p>
          <a:p>
            <a:pPr algn="ctr">
              <a:lnSpc>
                <a:spcPts val="3323"/>
              </a:lnSpc>
            </a:pPr>
            <a:endParaRPr lang="en-US" sz="2812">
              <a:solidFill>
                <a:srgbClr val="00694C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769"/>
              </a:lnSpc>
            </a:pPr>
            <a:endParaRPr lang="en-US" sz="2812">
              <a:solidFill>
                <a:srgbClr val="00694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2727" y="1578326"/>
            <a:ext cx="10793180" cy="1669859"/>
            <a:chOff x="0" y="0"/>
            <a:chExt cx="4345449" cy="6723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5449" cy="672303"/>
            </a:xfrm>
            <a:custGeom>
              <a:avLst/>
              <a:gdLst/>
              <a:ahLst/>
              <a:cxnLst/>
              <a:rect l="l" t="t" r="r" b="b"/>
              <a:pathLst>
                <a:path w="4345449" h="672303">
                  <a:moveTo>
                    <a:pt x="36582" y="0"/>
                  </a:moveTo>
                  <a:lnTo>
                    <a:pt x="4308866" y="0"/>
                  </a:lnTo>
                  <a:cubicBezTo>
                    <a:pt x="4318569" y="0"/>
                    <a:pt x="4327873" y="3854"/>
                    <a:pt x="4334734" y="10715"/>
                  </a:cubicBezTo>
                  <a:cubicBezTo>
                    <a:pt x="4341595" y="17575"/>
                    <a:pt x="4345449" y="26880"/>
                    <a:pt x="4345449" y="36582"/>
                  </a:cubicBezTo>
                  <a:lnTo>
                    <a:pt x="4345449" y="635721"/>
                  </a:lnTo>
                  <a:cubicBezTo>
                    <a:pt x="4345449" y="645423"/>
                    <a:pt x="4341595" y="654728"/>
                    <a:pt x="4334734" y="661588"/>
                  </a:cubicBezTo>
                  <a:cubicBezTo>
                    <a:pt x="4327873" y="668449"/>
                    <a:pt x="4318569" y="672303"/>
                    <a:pt x="4308866" y="672303"/>
                  </a:cubicBezTo>
                  <a:lnTo>
                    <a:pt x="36582" y="672303"/>
                  </a:lnTo>
                  <a:cubicBezTo>
                    <a:pt x="26880" y="672303"/>
                    <a:pt x="17575" y="668449"/>
                    <a:pt x="10715" y="661588"/>
                  </a:cubicBezTo>
                  <a:cubicBezTo>
                    <a:pt x="3854" y="654728"/>
                    <a:pt x="0" y="645423"/>
                    <a:pt x="0" y="635721"/>
                  </a:cubicBezTo>
                  <a:lnTo>
                    <a:pt x="0" y="36582"/>
                  </a:lnTo>
                  <a:cubicBezTo>
                    <a:pt x="0" y="26880"/>
                    <a:pt x="3854" y="17575"/>
                    <a:pt x="10715" y="10715"/>
                  </a:cubicBezTo>
                  <a:cubicBezTo>
                    <a:pt x="17575" y="3854"/>
                    <a:pt x="26880" y="0"/>
                    <a:pt x="36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5449" cy="710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086100" y="50009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12727" y="3341583"/>
            <a:ext cx="10793180" cy="5916717"/>
            <a:chOff x="0" y="0"/>
            <a:chExt cx="4345449" cy="2382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45449" cy="2382133"/>
            </a:xfrm>
            <a:custGeom>
              <a:avLst/>
              <a:gdLst/>
              <a:ahLst/>
              <a:cxnLst/>
              <a:rect l="l" t="t" r="r" b="b"/>
              <a:pathLst>
                <a:path w="4345449" h="2382133">
                  <a:moveTo>
                    <a:pt x="36582" y="0"/>
                  </a:moveTo>
                  <a:lnTo>
                    <a:pt x="4308866" y="0"/>
                  </a:lnTo>
                  <a:cubicBezTo>
                    <a:pt x="4318569" y="0"/>
                    <a:pt x="4327873" y="3854"/>
                    <a:pt x="4334734" y="10715"/>
                  </a:cubicBezTo>
                  <a:cubicBezTo>
                    <a:pt x="4341595" y="17575"/>
                    <a:pt x="4345449" y="26880"/>
                    <a:pt x="4345449" y="36582"/>
                  </a:cubicBezTo>
                  <a:lnTo>
                    <a:pt x="4345449" y="2345551"/>
                  </a:lnTo>
                  <a:cubicBezTo>
                    <a:pt x="4345449" y="2355253"/>
                    <a:pt x="4341595" y="2364558"/>
                    <a:pt x="4334734" y="2371418"/>
                  </a:cubicBezTo>
                  <a:cubicBezTo>
                    <a:pt x="4327873" y="2378279"/>
                    <a:pt x="4318569" y="2382133"/>
                    <a:pt x="4308866" y="2382133"/>
                  </a:cubicBezTo>
                  <a:lnTo>
                    <a:pt x="36582" y="2382133"/>
                  </a:lnTo>
                  <a:cubicBezTo>
                    <a:pt x="26880" y="2382133"/>
                    <a:pt x="17575" y="2378279"/>
                    <a:pt x="10715" y="2371418"/>
                  </a:cubicBezTo>
                  <a:cubicBezTo>
                    <a:pt x="3854" y="2364558"/>
                    <a:pt x="0" y="2355253"/>
                    <a:pt x="0" y="2345551"/>
                  </a:cubicBezTo>
                  <a:lnTo>
                    <a:pt x="0" y="36582"/>
                  </a:lnTo>
                  <a:cubicBezTo>
                    <a:pt x="0" y="26880"/>
                    <a:pt x="3854" y="17575"/>
                    <a:pt x="10715" y="10715"/>
                  </a:cubicBezTo>
                  <a:cubicBezTo>
                    <a:pt x="17575" y="3854"/>
                    <a:pt x="26880" y="0"/>
                    <a:pt x="36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45449" cy="242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24900" y="7397391"/>
            <a:ext cx="2963100" cy="2963100"/>
          </a:xfrm>
          <a:custGeom>
            <a:avLst/>
            <a:gdLst/>
            <a:ahLst/>
            <a:cxnLst/>
            <a:rect l="l" t="t" r="r" b="b"/>
            <a:pathLst>
              <a:path w="2963100" h="2963100">
                <a:moveTo>
                  <a:pt x="0" y="0"/>
                </a:moveTo>
                <a:lnTo>
                  <a:pt x="2963100" y="0"/>
                </a:lnTo>
                <a:lnTo>
                  <a:pt x="2963100" y="2963100"/>
                </a:lnTo>
                <a:lnTo>
                  <a:pt x="0" y="2963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12727" y="1956298"/>
            <a:ext cx="10793180" cy="91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29"/>
              </a:lnSpc>
            </a:pPr>
            <a:r>
              <a:rPr lang="en-US" sz="6008" spc="-84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Decision Tree Model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81981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13701" y="4915264"/>
            <a:ext cx="6407269" cy="227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2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A Decision Tree model is built, with an accuracy 89% and precision 81% and ROC score of 96%. </a:t>
            </a:r>
          </a:p>
          <a:p>
            <a:pPr algn="ctr">
              <a:lnSpc>
                <a:spcPts val="3323"/>
              </a:lnSpc>
            </a:pPr>
            <a:endParaRPr lang="en-US" sz="2812">
              <a:solidFill>
                <a:srgbClr val="00694C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769"/>
              </a:lnSpc>
            </a:pPr>
            <a:endParaRPr lang="en-US" sz="2812">
              <a:solidFill>
                <a:srgbClr val="00694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9946" y="1578326"/>
            <a:ext cx="10793180" cy="1669859"/>
            <a:chOff x="0" y="0"/>
            <a:chExt cx="4345449" cy="6723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5449" cy="672303"/>
            </a:xfrm>
            <a:custGeom>
              <a:avLst/>
              <a:gdLst/>
              <a:ahLst/>
              <a:cxnLst/>
              <a:rect l="l" t="t" r="r" b="b"/>
              <a:pathLst>
                <a:path w="4345449" h="672303">
                  <a:moveTo>
                    <a:pt x="36582" y="0"/>
                  </a:moveTo>
                  <a:lnTo>
                    <a:pt x="4308866" y="0"/>
                  </a:lnTo>
                  <a:cubicBezTo>
                    <a:pt x="4318569" y="0"/>
                    <a:pt x="4327873" y="3854"/>
                    <a:pt x="4334734" y="10715"/>
                  </a:cubicBezTo>
                  <a:cubicBezTo>
                    <a:pt x="4341595" y="17575"/>
                    <a:pt x="4345449" y="26880"/>
                    <a:pt x="4345449" y="36582"/>
                  </a:cubicBezTo>
                  <a:lnTo>
                    <a:pt x="4345449" y="635721"/>
                  </a:lnTo>
                  <a:cubicBezTo>
                    <a:pt x="4345449" y="645423"/>
                    <a:pt x="4341595" y="654728"/>
                    <a:pt x="4334734" y="661588"/>
                  </a:cubicBezTo>
                  <a:cubicBezTo>
                    <a:pt x="4327873" y="668449"/>
                    <a:pt x="4318569" y="672303"/>
                    <a:pt x="4308866" y="672303"/>
                  </a:cubicBezTo>
                  <a:lnTo>
                    <a:pt x="36582" y="672303"/>
                  </a:lnTo>
                  <a:cubicBezTo>
                    <a:pt x="26880" y="672303"/>
                    <a:pt x="17575" y="668449"/>
                    <a:pt x="10715" y="661588"/>
                  </a:cubicBezTo>
                  <a:cubicBezTo>
                    <a:pt x="3854" y="654728"/>
                    <a:pt x="0" y="645423"/>
                    <a:pt x="0" y="635721"/>
                  </a:cubicBezTo>
                  <a:lnTo>
                    <a:pt x="0" y="36582"/>
                  </a:lnTo>
                  <a:cubicBezTo>
                    <a:pt x="0" y="26880"/>
                    <a:pt x="3854" y="17575"/>
                    <a:pt x="10715" y="10715"/>
                  </a:cubicBezTo>
                  <a:cubicBezTo>
                    <a:pt x="17575" y="3854"/>
                    <a:pt x="26880" y="0"/>
                    <a:pt x="36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5449" cy="710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19946" y="1956298"/>
            <a:ext cx="10793180" cy="91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29"/>
              </a:lnSpc>
            </a:pPr>
            <a:r>
              <a:rPr lang="en-US" sz="6008" spc="-84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362726" y="400603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619946" y="3609736"/>
            <a:ext cx="10793180" cy="5916717"/>
            <a:chOff x="0" y="0"/>
            <a:chExt cx="4345449" cy="2382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45449" cy="2382133"/>
            </a:xfrm>
            <a:custGeom>
              <a:avLst/>
              <a:gdLst/>
              <a:ahLst/>
              <a:cxnLst/>
              <a:rect l="l" t="t" r="r" b="b"/>
              <a:pathLst>
                <a:path w="4345449" h="2382133">
                  <a:moveTo>
                    <a:pt x="36582" y="0"/>
                  </a:moveTo>
                  <a:lnTo>
                    <a:pt x="4308866" y="0"/>
                  </a:lnTo>
                  <a:cubicBezTo>
                    <a:pt x="4318569" y="0"/>
                    <a:pt x="4327873" y="3854"/>
                    <a:pt x="4334734" y="10715"/>
                  </a:cubicBezTo>
                  <a:cubicBezTo>
                    <a:pt x="4341595" y="17575"/>
                    <a:pt x="4345449" y="26880"/>
                    <a:pt x="4345449" y="36582"/>
                  </a:cubicBezTo>
                  <a:lnTo>
                    <a:pt x="4345449" y="2345551"/>
                  </a:lnTo>
                  <a:cubicBezTo>
                    <a:pt x="4345449" y="2355253"/>
                    <a:pt x="4341595" y="2364558"/>
                    <a:pt x="4334734" y="2371418"/>
                  </a:cubicBezTo>
                  <a:cubicBezTo>
                    <a:pt x="4327873" y="2378279"/>
                    <a:pt x="4318569" y="2382133"/>
                    <a:pt x="4308866" y="2382133"/>
                  </a:cubicBezTo>
                  <a:lnTo>
                    <a:pt x="36582" y="2382133"/>
                  </a:lnTo>
                  <a:cubicBezTo>
                    <a:pt x="26880" y="2382133"/>
                    <a:pt x="17575" y="2378279"/>
                    <a:pt x="10715" y="2371418"/>
                  </a:cubicBezTo>
                  <a:cubicBezTo>
                    <a:pt x="3854" y="2364558"/>
                    <a:pt x="0" y="2355253"/>
                    <a:pt x="0" y="2345551"/>
                  </a:cubicBezTo>
                  <a:lnTo>
                    <a:pt x="0" y="36582"/>
                  </a:lnTo>
                  <a:cubicBezTo>
                    <a:pt x="0" y="26880"/>
                    <a:pt x="3854" y="17575"/>
                    <a:pt x="10715" y="10715"/>
                  </a:cubicBezTo>
                  <a:cubicBezTo>
                    <a:pt x="17575" y="3854"/>
                    <a:pt x="26880" y="0"/>
                    <a:pt x="365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45449" cy="242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7296804"/>
            <a:ext cx="2990196" cy="2990196"/>
          </a:xfrm>
          <a:custGeom>
            <a:avLst/>
            <a:gdLst/>
            <a:ahLst/>
            <a:cxnLst/>
            <a:rect l="l" t="t" r="r" b="b"/>
            <a:pathLst>
              <a:path w="2990196" h="2990196">
                <a:moveTo>
                  <a:pt x="0" y="0"/>
                </a:moveTo>
                <a:lnTo>
                  <a:pt x="2990196" y="0"/>
                </a:lnTo>
                <a:lnTo>
                  <a:pt x="2990196" y="2990196"/>
                </a:lnTo>
                <a:lnTo>
                  <a:pt x="0" y="2990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154099" y="-124458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13826" y="3980646"/>
            <a:ext cx="9285870" cy="49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843" lvl="1" indent="-272921" algn="l">
              <a:lnSpc>
                <a:spcPts val="3539"/>
              </a:lnSpc>
              <a:buFont typeface="Arial"/>
              <a:buChar char="•"/>
            </a:pPr>
            <a:r>
              <a:rPr lang="en-US" sz="2528" b="1" dirty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Since both the models have same accuracy and precision score, any model can be chosen depending upon the business needs. But, a logistic regression model being a classification model is better suited for business purposed.</a:t>
            </a:r>
          </a:p>
          <a:p>
            <a:pPr marL="545843" lvl="1" indent="-272921" algn="l">
              <a:lnSpc>
                <a:spcPts val="3539"/>
              </a:lnSpc>
              <a:buFont typeface="Arial"/>
              <a:buChar char="•"/>
            </a:pPr>
            <a:r>
              <a:rPr lang="en-US" sz="2528" b="1" dirty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Offer personalized contract renewals or discounts for long-tenure customers.</a:t>
            </a:r>
          </a:p>
          <a:p>
            <a:pPr marL="545843" lvl="1" indent="-272921" algn="l">
              <a:lnSpc>
                <a:spcPts val="3539"/>
              </a:lnSpc>
              <a:buFont typeface="Arial"/>
              <a:buChar char="•"/>
            </a:pPr>
            <a:r>
              <a:rPr lang="en-US" sz="2528" b="1" dirty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Improve customer support for high-risk customer segments.</a:t>
            </a:r>
          </a:p>
          <a:p>
            <a:pPr marL="545843" lvl="1" indent="-272921" algn="l">
              <a:lnSpc>
                <a:spcPts val="3539"/>
              </a:lnSpc>
              <a:buFont typeface="Arial"/>
              <a:buChar char="•"/>
            </a:pPr>
            <a:r>
              <a:rPr lang="en-US" sz="2528" b="1" dirty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Implement targeted marketing campaigns based on churn risk.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9668" y="3275557"/>
            <a:ext cx="12283049" cy="376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2"/>
              </a:lnSpc>
            </a:pPr>
            <a:r>
              <a:rPr lang="en-US" sz="12625" spc="-176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  <a:p>
            <a:pPr marL="0" lvl="1" indent="0" algn="ctr">
              <a:lnSpc>
                <a:spcPts val="14772"/>
              </a:lnSpc>
            </a:pPr>
            <a:r>
              <a:rPr lang="en-US" sz="12625" spc="-176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54248" y="1519892"/>
            <a:ext cx="9179504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160"/>
              </a:lnSpc>
            </a:pPr>
            <a:r>
              <a:rPr lang="en-US" sz="2400" spc="-11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Presented by Rajashree Gavali Kamble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7206" y="1623504"/>
            <a:ext cx="10593587" cy="3859362"/>
            <a:chOff x="0" y="0"/>
            <a:chExt cx="2790081" cy="10164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20797" y="548286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847206" y="5708398"/>
            <a:ext cx="10593587" cy="2955098"/>
            <a:chOff x="0" y="0"/>
            <a:chExt cx="2790081" cy="778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0081" cy="778298"/>
            </a:xfrm>
            <a:custGeom>
              <a:avLst/>
              <a:gdLst/>
              <a:ahLst/>
              <a:cxnLst/>
              <a:rect l="l" t="t" r="r" b="b"/>
              <a:pathLst>
                <a:path w="2790081" h="77829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741026"/>
                  </a:lnTo>
                  <a:cubicBezTo>
                    <a:pt x="2790081" y="761611"/>
                    <a:pt x="2773394" y="778298"/>
                    <a:pt x="2752809" y="778298"/>
                  </a:cubicBezTo>
                  <a:lnTo>
                    <a:pt x="37271" y="778298"/>
                  </a:lnTo>
                  <a:cubicBezTo>
                    <a:pt x="27386" y="778298"/>
                    <a:pt x="17906" y="774371"/>
                    <a:pt x="10917" y="767381"/>
                  </a:cubicBezTo>
                  <a:cubicBezTo>
                    <a:pt x="3927" y="760391"/>
                    <a:pt x="0" y="750911"/>
                    <a:pt x="0" y="74102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90081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639569" y="-249129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222989" y="5414843"/>
            <a:ext cx="6553869" cy="5576747"/>
          </a:xfrm>
          <a:custGeom>
            <a:avLst/>
            <a:gdLst/>
            <a:ahLst/>
            <a:cxnLst/>
            <a:rect l="l" t="t" r="r" b="b"/>
            <a:pathLst>
              <a:path w="6553869" h="5576747">
                <a:moveTo>
                  <a:pt x="0" y="0"/>
                </a:moveTo>
                <a:lnTo>
                  <a:pt x="6553869" y="0"/>
                </a:lnTo>
                <a:lnTo>
                  <a:pt x="6553869" y="5576747"/>
                </a:lnTo>
                <a:lnTo>
                  <a:pt x="0" y="5576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9234" y="68875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48059" y="2897688"/>
            <a:ext cx="9585350" cy="13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48059" y="5779016"/>
            <a:ext cx="9272049" cy="297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244" lvl="1" indent="-269122" algn="l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  <a:p>
            <a:pPr marL="538244" lvl="1" indent="-269122" algn="l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Analyze customer data to identify key factors contributing to customer churn.</a:t>
            </a:r>
          </a:p>
          <a:p>
            <a:pPr marL="538244" lvl="1" indent="-269122" algn="l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Build predictive models to forecast future churn.</a:t>
            </a:r>
          </a:p>
          <a:p>
            <a:pPr marL="538244" lvl="1" indent="-269122" algn="l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Provide actionable recommendations to reduce churn.</a:t>
            </a:r>
          </a:p>
          <a:p>
            <a:pPr marL="538244" lvl="1" indent="-269122" algn="l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694C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  <a:r>
              <a:rPr lang="en-US" sz="2493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: Telco Customer Churn dataset from Kaggle.</a:t>
            </a:r>
          </a:p>
          <a:p>
            <a:pPr algn="l">
              <a:lnSpc>
                <a:spcPts val="2650"/>
              </a:lnSpc>
            </a:pPr>
            <a:endParaRPr lang="en-US" sz="2493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36896" y="-368090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665713" y="2218308"/>
            <a:ext cx="10593587" cy="3859362"/>
            <a:chOff x="0" y="0"/>
            <a:chExt cx="2790081" cy="1016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5713" y="6303202"/>
            <a:ext cx="10593587" cy="2955098"/>
            <a:chOff x="0" y="0"/>
            <a:chExt cx="2790081" cy="778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0081" cy="778298"/>
            </a:xfrm>
            <a:custGeom>
              <a:avLst/>
              <a:gdLst/>
              <a:ahLst/>
              <a:cxnLst/>
              <a:rect l="l" t="t" r="r" b="b"/>
              <a:pathLst>
                <a:path w="2790081" h="77829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741026"/>
                  </a:lnTo>
                  <a:cubicBezTo>
                    <a:pt x="2790081" y="761611"/>
                    <a:pt x="2773394" y="778298"/>
                    <a:pt x="2752809" y="778298"/>
                  </a:cubicBezTo>
                  <a:lnTo>
                    <a:pt x="37271" y="778298"/>
                  </a:lnTo>
                  <a:cubicBezTo>
                    <a:pt x="27386" y="778298"/>
                    <a:pt x="17906" y="774371"/>
                    <a:pt x="10917" y="767381"/>
                  </a:cubicBezTo>
                  <a:cubicBezTo>
                    <a:pt x="3927" y="760391"/>
                    <a:pt x="0" y="750911"/>
                    <a:pt x="0" y="74102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90081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440064" y="1028700"/>
            <a:ext cx="823703" cy="823703"/>
          </a:xfrm>
          <a:custGeom>
            <a:avLst/>
            <a:gdLst/>
            <a:ahLst/>
            <a:cxnLst/>
            <a:rect l="l" t="t" r="r" b="b"/>
            <a:pathLst>
              <a:path w="823703" h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96416" y="630320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081616" y="1028700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66566" y="2811455"/>
            <a:ext cx="9585350" cy="274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6566" y="6696806"/>
            <a:ext cx="9280639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Analyze customer data to identify factors that contribute to customer churn (i.e., customers leaving the service) and build a model to predict future churn.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4143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65519" y="1623504"/>
            <a:ext cx="10593587" cy="3859362"/>
            <a:chOff x="0" y="0"/>
            <a:chExt cx="2790081" cy="1016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820091" y="598573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5519" y="5708398"/>
            <a:ext cx="10593587" cy="2955098"/>
            <a:chOff x="0" y="0"/>
            <a:chExt cx="2790081" cy="778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0081" cy="778298"/>
            </a:xfrm>
            <a:custGeom>
              <a:avLst/>
              <a:gdLst/>
              <a:ahLst/>
              <a:cxnLst/>
              <a:rect l="l" t="t" r="r" b="b"/>
              <a:pathLst>
                <a:path w="2790081" h="77829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741026"/>
                  </a:lnTo>
                  <a:cubicBezTo>
                    <a:pt x="2790081" y="761611"/>
                    <a:pt x="2773394" y="778298"/>
                    <a:pt x="2752809" y="778298"/>
                  </a:cubicBezTo>
                  <a:lnTo>
                    <a:pt x="37271" y="778298"/>
                  </a:lnTo>
                  <a:cubicBezTo>
                    <a:pt x="27386" y="778298"/>
                    <a:pt x="17906" y="774371"/>
                    <a:pt x="10917" y="767381"/>
                  </a:cubicBezTo>
                  <a:cubicBezTo>
                    <a:pt x="3927" y="760391"/>
                    <a:pt x="0" y="750911"/>
                    <a:pt x="0" y="74102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90081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27620" y="1028700"/>
            <a:ext cx="6333399" cy="6333399"/>
          </a:xfrm>
          <a:custGeom>
            <a:avLst/>
            <a:gdLst/>
            <a:ahLst/>
            <a:cxnLst/>
            <a:rect l="l" t="t" r="r" b="b"/>
            <a:pathLst>
              <a:path w="6333399" h="6333399">
                <a:moveTo>
                  <a:pt x="0" y="0"/>
                </a:moveTo>
                <a:lnTo>
                  <a:pt x="6333399" y="0"/>
                </a:lnTo>
                <a:lnTo>
                  <a:pt x="6333399" y="6333399"/>
                </a:lnTo>
                <a:lnTo>
                  <a:pt x="0" y="633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66372" y="2897688"/>
            <a:ext cx="9585350" cy="13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6372" y="6102002"/>
            <a:ext cx="9280639" cy="253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Dataset Description: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Number of records: 7043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Number of features: 33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Key Features: Customer demographics, account information, subscription services, churn status.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7206" y="1623504"/>
            <a:ext cx="10593587" cy="3859362"/>
            <a:chOff x="0" y="0"/>
            <a:chExt cx="2790081" cy="10164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17849" y="67352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847206" y="5708398"/>
            <a:ext cx="10593587" cy="2955098"/>
            <a:chOff x="0" y="0"/>
            <a:chExt cx="2790081" cy="778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0081" cy="778298"/>
            </a:xfrm>
            <a:custGeom>
              <a:avLst/>
              <a:gdLst/>
              <a:ahLst/>
              <a:cxnLst/>
              <a:rect l="l" t="t" r="r" b="b"/>
              <a:pathLst>
                <a:path w="2790081" h="77829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741026"/>
                  </a:lnTo>
                  <a:cubicBezTo>
                    <a:pt x="2790081" y="761611"/>
                    <a:pt x="2773394" y="778298"/>
                    <a:pt x="2752809" y="778298"/>
                  </a:cubicBezTo>
                  <a:lnTo>
                    <a:pt x="37271" y="778298"/>
                  </a:lnTo>
                  <a:cubicBezTo>
                    <a:pt x="27386" y="778298"/>
                    <a:pt x="17906" y="774371"/>
                    <a:pt x="10917" y="767381"/>
                  </a:cubicBezTo>
                  <a:cubicBezTo>
                    <a:pt x="3927" y="760391"/>
                    <a:pt x="0" y="750911"/>
                    <a:pt x="0" y="74102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90081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040677" y="3425466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382394" y="61684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69630" y="1623504"/>
            <a:ext cx="5916762" cy="5916762"/>
          </a:xfrm>
          <a:custGeom>
            <a:avLst/>
            <a:gdLst/>
            <a:ahLst/>
            <a:cxnLst/>
            <a:rect l="l" t="t" r="r" b="b"/>
            <a:pathLst>
              <a:path w="5916762" h="5916762">
                <a:moveTo>
                  <a:pt x="0" y="0"/>
                </a:moveTo>
                <a:lnTo>
                  <a:pt x="5916761" y="0"/>
                </a:lnTo>
                <a:lnTo>
                  <a:pt x="5916761" y="5916762"/>
                </a:lnTo>
                <a:lnTo>
                  <a:pt x="0" y="5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48059" y="2216651"/>
            <a:ext cx="9585350" cy="274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 in Excel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48059" y="6102002"/>
            <a:ext cx="9280639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Checked for missing values in the dataset.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Conducted basic data cleaning and preprocessing.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57449" y="-25364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12727" y="1578326"/>
            <a:ext cx="14662547" cy="2552650"/>
            <a:chOff x="0" y="0"/>
            <a:chExt cx="3861741" cy="6723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1741" cy="672303"/>
            </a:xfrm>
            <a:custGeom>
              <a:avLst/>
              <a:gdLst/>
              <a:ahLst/>
              <a:cxnLst/>
              <a:rect l="l" t="t" r="r" b="b"/>
              <a:pathLst>
                <a:path w="3861741" h="672303">
                  <a:moveTo>
                    <a:pt x="26928" y="0"/>
                  </a:moveTo>
                  <a:lnTo>
                    <a:pt x="3834812" y="0"/>
                  </a:lnTo>
                  <a:cubicBezTo>
                    <a:pt x="3849684" y="0"/>
                    <a:pt x="3861741" y="12056"/>
                    <a:pt x="3861741" y="26928"/>
                  </a:cubicBezTo>
                  <a:lnTo>
                    <a:pt x="3861741" y="645375"/>
                  </a:lnTo>
                  <a:cubicBezTo>
                    <a:pt x="3861741" y="652517"/>
                    <a:pt x="3858904" y="659366"/>
                    <a:pt x="3853854" y="664416"/>
                  </a:cubicBezTo>
                  <a:cubicBezTo>
                    <a:pt x="3848803" y="669466"/>
                    <a:pt x="3841954" y="672303"/>
                    <a:pt x="3834812" y="672303"/>
                  </a:cubicBezTo>
                  <a:lnTo>
                    <a:pt x="26928" y="672303"/>
                  </a:lnTo>
                  <a:cubicBezTo>
                    <a:pt x="19786" y="672303"/>
                    <a:pt x="12937" y="669466"/>
                    <a:pt x="7887" y="664416"/>
                  </a:cubicBezTo>
                  <a:cubicBezTo>
                    <a:pt x="2837" y="659366"/>
                    <a:pt x="0" y="652517"/>
                    <a:pt x="0" y="645375"/>
                  </a:cubicBezTo>
                  <a:lnTo>
                    <a:pt x="0" y="26928"/>
                  </a:lnTo>
                  <a:cubicBezTo>
                    <a:pt x="0" y="19786"/>
                    <a:pt x="2837" y="12937"/>
                    <a:pt x="7887" y="7887"/>
                  </a:cubicBezTo>
                  <a:cubicBezTo>
                    <a:pt x="12937" y="2837"/>
                    <a:pt x="19786" y="0"/>
                    <a:pt x="26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61741" cy="710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086100" y="50009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330704" y="4300591"/>
            <a:ext cx="6813296" cy="3645501"/>
            <a:chOff x="0" y="0"/>
            <a:chExt cx="1794448" cy="960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4448" cy="960132"/>
            </a:xfrm>
            <a:custGeom>
              <a:avLst/>
              <a:gdLst/>
              <a:ahLst/>
              <a:cxnLst/>
              <a:rect l="l" t="t" r="r" b="b"/>
              <a:pathLst>
                <a:path w="1794448" h="960132">
                  <a:moveTo>
                    <a:pt x="57951" y="0"/>
                  </a:moveTo>
                  <a:lnTo>
                    <a:pt x="1736497" y="0"/>
                  </a:lnTo>
                  <a:cubicBezTo>
                    <a:pt x="1751867" y="0"/>
                    <a:pt x="1766607" y="6106"/>
                    <a:pt x="1777475" y="16973"/>
                  </a:cubicBezTo>
                  <a:cubicBezTo>
                    <a:pt x="1788343" y="27841"/>
                    <a:pt x="1794448" y="42582"/>
                    <a:pt x="1794448" y="57951"/>
                  </a:cubicBezTo>
                  <a:lnTo>
                    <a:pt x="1794448" y="902181"/>
                  </a:lnTo>
                  <a:cubicBezTo>
                    <a:pt x="1794448" y="917550"/>
                    <a:pt x="1788343" y="932291"/>
                    <a:pt x="1777475" y="943159"/>
                  </a:cubicBezTo>
                  <a:cubicBezTo>
                    <a:pt x="1766607" y="954026"/>
                    <a:pt x="1751867" y="960132"/>
                    <a:pt x="1736497" y="960132"/>
                  </a:cubicBezTo>
                  <a:lnTo>
                    <a:pt x="57951" y="960132"/>
                  </a:lnTo>
                  <a:cubicBezTo>
                    <a:pt x="42582" y="960132"/>
                    <a:pt x="27841" y="954026"/>
                    <a:pt x="16973" y="943159"/>
                  </a:cubicBezTo>
                  <a:cubicBezTo>
                    <a:pt x="6106" y="932291"/>
                    <a:pt x="0" y="917550"/>
                    <a:pt x="0" y="902181"/>
                  </a:cubicBezTo>
                  <a:lnTo>
                    <a:pt x="0" y="57951"/>
                  </a:lnTo>
                  <a:cubicBezTo>
                    <a:pt x="0" y="42582"/>
                    <a:pt x="6106" y="27841"/>
                    <a:pt x="16973" y="16973"/>
                  </a:cubicBezTo>
                  <a:cubicBezTo>
                    <a:pt x="27841" y="6106"/>
                    <a:pt x="42582" y="0"/>
                    <a:pt x="579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4448" cy="998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593836" y="7555358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2" y="0"/>
                </a:lnTo>
                <a:lnTo>
                  <a:pt x="3613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72249" y="-561615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46837" y="4551777"/>
            <a:ext cx="5346695" cy="3143129"/>
          </a:xfrm>
          <a:custGeom>
            <a:avLst/>
            <a:gdLst/>
            <a:ahLst/>
            <a:cxnLst/>
            <a:rect l="l" t="t" r="r" b="b"/>
            <a:pathLst>
              <a:path w="5346695" h="3143129">
                <a:moveTo>
                  <a:pt x="0" y="0"/>
                </a:moveTo>
                <a:lnTo>
                  <a:pt x="5346695" y="0"/>
                </a:lnTo>
                <a:lnTo>
                  <a:pt x="5346695" y="3143129"/>
                </a:lnTo>
                <a:lnTo>
                  <a:pt x="0" y="3143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011" t="-242903" r="-295228" b="-1109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95007" y="1484605"/>
            <a:ext cx="15097985" cy="274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Initial Data Exploration in Excel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5658" y="4774462"/>
            <a:ext cx="6223389" cy="262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4"/>
              </a:lnSpc>
            </a:pPr>
            <a:r>
              <a:rPr lang="en-US" sz="243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Created Pivot Tables to summarize key metrics:</a:t>
            </a:r>
          </a:p>
          <a:p>
            <a:pPr marL="526580" lvl="1" indent="-263290" algn="just">
              <a:lnSpc>
                <a:spcPts val="3414"/>
              </a:lnSpc>
              <a:buFont typeface="Arial"/>
              <a:buChar char="•"/>
            </a:pPr>
            <a:r>
              <a:rPr lang="en-US" sz="243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Average Tenure Months</a:t>
            </a:r>
          </a:p>
          <a:p>
            <a:pPr marL="526580" lvl="1" indent="-263290" algn="just">
              <a:lnSpc>
                <a:spcPts val="3414"/>
              </a:lnSpc>
              <a:buFont typeface="Arial"/>
              <a:buChar char="•"/>
            </a:pPr>
            <a:r>
              <a:rPr lang="en-US" sz="243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Average Monthly Charges</a:t>
            </a:r>
          </a:p>
          <a:p>
            <a:pPr marL="526580" lvl="1" indent="-263290" algn="just">
              <a:lnSpc>
                <a:spcPts val="3414"/>
              </a:lnSpc>
              <a:buFont typeface="Arial"/>
              <a:buChar char="•"/>
            </a:pPr>
            <a:r>
              <a:rPr lang="en-US" sz="243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Churn value by Gender</a:t>
            </a:r>
          </a:p>
          <a:p>
            <a:pPr algn="just">
              <a:lnSpc>
                <a:spcPts val="3694"/>
              </a:lnSpc>
            </a:pPr>
            <a:endParaRPr lang="en-US" sz="2439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458325" y="4300591"/>
            <a:ext cx="6523719" cy="3645501"/>
            <a:chOff x="0" y="0"/>
            <a:chExt cx="1718181" cy="9601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18181" cy="960132"/>
            </a:xfrm>
            <a:custGeom>
              <a:avLst/>
              <a:gdLst/>
              <a:ahLst/>
              <a:cxnLst/>
              <a:rect l="l" t="t" r="r" b="b"/>
              <a:pathLst>
                <a:path w="1718181" h="960132">
                  <a:moveTo>
                    <a:pt x="60523" y="0"/>
                  </a:moveTo>
                  <a:lnTo>
                    <a:pt x="1657658" y="0"/>
                  </a:lnTo>
                  <a:cubicBezTo>
                    <a:pt x="1673709" y="0"/>
                    <a:pt x="1689104" y="6377"/>
                    <a:pt x="1700454" y="17727"/>
                  </a:cubicBezTo>
                  <a:cubicBezTo>
                    <a:pt x="1711804" y="29077"/>
                    <a:pt x="1718181" y="44472"/>
                    <a:pt x="1718181" y="60523"/>
                  </a:cubicBezTo>
                  <a:lnTo>
                    <a:pt x="1718181" y="899609"/>
                  </a:lnTo>
                  <a:cubicBezTo>
                    <a:pt x="1718181" y="933035"/>
                    <a:pt x="1691084" y="960132"/>
                    <a:pt x="1657658" y="960132"/>
                  </a:cubicBezTo>
                  <a:lnTo>
                    <a:pt x="60523" y="960132"/>
                  </a:lnTo>
                  <a:cubicBezTo>
                    <a:pt x="27097" y="960132"/>
                    <a:pt x="0" y="933035"/>
                    <a:pt x="0" y="899609"/>
                  </a:cubicBezTo>
                  <a:lnTo>
                    <a:pt x="0" y="60523"/>
                  </a:lnTo>
                  <a:cubicBezTo>
                    <a:pt x="0" y="27097"/>
                    <a:pt x="27097" y="0"/>
                    <a:pt x="60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18181" cy="998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9082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512736" y="1623504"/>
            <a:ext cx="11620114" cy="3859362"/>
            <a:chOff x="0" y="0"/>
            <a:chExt cx="3060442" cy="1016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442" cy="1016457"/>
            </a:xfrm>
            <a:custGeom>
              <a:avLst/>
              <a:gdLst/>
              <a:ahLst/>
              <a:cxnLst/>
              <a:rect l="l" t="t" r="r" b="b"/>
              <a:pathLst>
                <a:path w="3060442" h="1016457">
                  <a:moveTo>
                    <a:pt x="33979" y="0"/>
                  </a:moveTo>
                  <a:lnTo>
                    <a:pt x="3026463" y="0"/>
                  </a:lnTo>
                  <a:cubicBezTo>
                    <a:pt x="3045229" y="0"/>
                    <a:pt x="3060442" y="15213"/>
                    <a:pt x="3060442" y="33979"/>
                  </a:cubicBezTo>
                  <a:lnTo>
                    <a:pt x="3060442" y="982478"/>
                  </a:lnTo>
                  <a:cubicBezTo>
                    <a:pt x="3060442" y="991490"/>
                    <a:pt x="3056862" y="1000133"/>
                    <a:pt x="3050490" y="1006505"/>
                  </a:cubicBezTo>
                  <a:cubicBezTo>
                    <a:pt x="3044117" y="1012877"/>
                    <a:pt x="3035475" y="1016457"/>
                    <a:pt x="3026463" y="1016457"/>
                  </a:cubicBezTo>
                  <a:lnTo>
                    <a:pt x="33979" y="1016457"/>
                  </a:lnTo>
                  <a:cubicBezTo>
                    <a:pt x="24967" y="1016457"/>
                    <a:pt x="16324" y="1012877"/>
                    <a:pt x="9952" y="1006505"/>
                  </a:cubicBezTo>
                  <a:cubicBezTo>
                    <a:pt x="3580" y="1000133"/>
                    <a:pt x="0" y="991490"/>
                    <a:pt x="0" y="982478"/>
                  </a:cubicBezTo>
                  <a:lnTo>
                    <a:pt x="0" y="33979"/>
                  </a:lnTo>
                  <a:cubicBezTo>
                    <a:pt x="0" y="24967"/>
                    <a:pt x="3580" y="16324"/>
                    <a:pt x="9952" y="9952"/>
                  </a:cubicBezTo>
                  <a:cubicBezTo>
                    <a:pt x="16324" y="3580"/>
                    <a:pt x="24967" y="0"/>
                    <a:pt x="339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60442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11883" y="5708398"/>
            <a:ext cx="6367951" cy="2955098"/>
            <a:chOff x="0" y="0"/>
            <a:chExt cx="1677156" cy="778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7156" cy="778298"/>
            </a:xfrm>
            <a:custGeom>
              <a:avLst/>
              <a:gdLst/>
              <a:ahLst/>
              <a:cxnLst/>
              <a:rect l="l" t="t" r="r" b="b"/>
              <a:pathLst>
                <a:path w="1677156" h="778298">
                  <a:moveTo>
                    <a:pt x="62004" y="0"/>
                  </a:moveTo>
                  <a:lnTo>
                    <a:pt x="1615152" y="0"/>
                  </a:lnTo>
                  <a:cubicBezTo>
                    <a:pt x="1631596" y="0"/>
                    <a:pt x="1647367" y="6533"/>
                    <a:pt x="1658995" y="18161"/>
                  </a:cubicBezTo>
                  <a:cubicBezTo>
                    <a:pt x="1670623" y="29789"/>
                    <a:pt x="1677156" y="45559"/>
                    <a:pt x="1677156" y="62004"/>
                  </a:cubicBezTo>
                  <a:lnTo>
                    <a:pt x="1677156" y="716294"/>
                  </a:lnTo>
                  <a:cubicBezTo>
                    <a:pt x="1677156" y="732738"/>
                    <a:pt x="1670623" y="748509"/>
                    <a:pt x="1658995" y="760137"/>
                  </a:cubicBezTo>
                  <a:cubicBezTo>
                    <a:pt x="1647367" y="771765"/>
                    <a:pt x="1631596" y="778298"/>
                    <a:pt x="1615152" y="778298"/>
                  </a:cubicBezTo>
                  <a:lnTo>
                    <a:pt x="62004" y="778298"/>
                  </a:lnTo>
                  <a:cubicBezTo>
                    <a:pt x="45559" y="778298"/>
                    <a:pt x="29789" y="771765"/>
                    <a:pt x="18161" y="760137"/>
                  </a:cubicBezTo>
                  <a:cubicBezTo>
                    <a:pt x="6533" y="748509"/>
                    <a:pt x="0" y="732738"/>
                    <a:pt x="0" y="716294"/>
                  </a:cubicBezTo>
                  <a:lnTo>
                    <a:pt x="0" y="62004"/>
                  </a:lnTo>
                  <a:cubicBezTo>
                    <a:pt x="0" y="45559"/>
                    <a:pt x="6533" y="29789"/>
                    <a:pt x="18161" y="18161"/>
                  </a:cubicBezTo>
                  <a:cubicBezTo>
                    <a:pt x="29789" y="6533"/>
                    <a:pt x="45559" y="0"/>
                    <a:pt x="620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77156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59106" y="57083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27620" y="1623504"/>
            <a:ext cx="6235615" cy="6235615"/>
          </a:xfrm>
          <a:custGeom>
            <a:avLst/>
            <a:gdLst/>
            <a:ahLst/>
            <a:cxnLst/>
            <a:rect l="l" t="t" r="r" b="b"/>
            <a:pathLst>
              <a:path w="6235615" h="6235615">
                <a:moveTo>
                  <a:pt x="0" y="0"/>
                </a:moveTo>
                <a:lnTo>
                  <a:pt x="6235615" y="0"/>
                </a:lnTo>
                <a:lnTo>
                  <a:pt x="6235615" y="6235615"/>
                </a:lnTo>
                <a:lnTo>
                  <a:pt x="0" y="6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5855456"/>
            <a:ext cx="4931526" cy="2660981"/>
          </a:xfrm>
          <a:custGeom>
            <a:avLst/>
            <a:gdLst/>
            <a:ahLst/>
            <a:cxnLst/>
            <a:rect l="l" t="t" r="r" b="b"/>
            <a:pathLst>
              <a:path w="4931526" h="2660981">
                <a:moveTo>
                  <a:pt x="0" y="0"/>
                </a:moveTo>
                <a:lnTo>
                  <a:pt x="4931526" y="0"/>
                </a:lnTo>
                <a:lnTo>
                  <a:pt x="4931526" y="2660981"/>
                </a:lnTo>
                <a:lnTo>
                  <a:pt x="0" y="2660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389" t="-168311" r="-150624" b="-6054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80558" y="1755541"/>
            <a:ext cx="8947061" cy="377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</a:pPr>
            <a:r>
              <a:rPr lang="en-US" sz="8399" spc="-117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Churn by Senior Citizen</a:t>
            </a:r>
          </a:p>
          <a:p>
            <a:pPr marL="0" lvl="1" indent="0" algn="ctr">
              <a:lnSpc>
                <a:spcPts val="9827"/>
              </a:lnSpc>
            </a:pPr>
            <a:endParaRPr lang="en-US" sz="8399" spc="-117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12736" y="5892452"/>
            <a:ext cx="5366730" cy="252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The churn value vs senior citizen clearly shows, it is directly proportional to one another. This chart is obtained using a pivot table.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394565" y="5708398"/>
            <a:ext cx="6402587" cy="2955098"/>
            <a:chOff x="0" y="0"/>
            <a:chExt cx="1686278" cy="7782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6278" cy="778298"/>
            </a:xfrm>
            <a:custGeom>
              <a:avLst/>
              <a:gdLst/>
              <a:ahLst/>
              <a:cxnLst/>
              <a:rect l="l" t="t" r="r" b="b"/>
              <a:pathLst>
                <a:path w="1686278" h="778298">
                  <a:moveTo>
                    <a:pt x="61668" y="0"/>
                  </a:moveTo>
                  <a:lnTo>
                    <a:pt x="1624610" y="0"/>
                  </a:lnTo>
                  <a:cubicBezTo>
                    <a:pt x="1658668" y="0"/>
                    <a:pt x="1686278" y="27610"/>
                    <a:pt x="1686278" y="61668"/>
                  </a:cubicBezTo>
                  <a:lnTo>
                    <a:pt x="1686278" y="716629"/>
                  </a:lnTo>
                  <a:cubicBezTo>
                    <a:pt x="1686278" y="750688"/>
                    <a:pt x="1658668" y="778298"/>
                    <a:pt x="1624610" y="778298"/>
                  </a:cubicBezTo>
                  <a:lnTo>
                    <a:pt x="61668" y="778298"/>
                  </a:lnTo>
                  <a:cubicBezTo>
                    <a:pt x="27610" y="778298"/>
                    <a:pt x="0" y="750688"/>
                    <a:pt x="0" y="716629"/>
                  </a:cubicBezTo>
                  <a:lnTo>
                    <a:pt x="0" y="61668"/>
                  </a:lnTo>
                  <a:cubicBezTo>
                    <a:pt x="0" y="27610"/>
                    <a:pt x="27610" y="0"/>
                    <a:pt x="616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86278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72254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73200" y="-377920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47206" y="1623504"/>
            <a:ext cx="9738662" cy="3162351"/>
            <a:chOff x="0" y="0"/>
            <a:chExt cx="2564915" cy="8328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4915" cy="832882"/>
            </a:xfrm>
            <a:custGeom>
              <a:avLst/>
              <a:gdLst/>
              <a:ahLst/>
              <a:cxnLst/>
              <a:rect l="l" t="t" r="r" b="b"/>
              <a:pathLst>
                <a:path w="2564915" h="832882">
                  <a:moveTo>
                    <a:pt x="40543" y="0"/>
                  </a:moveTo>
                  <a:lnTo>
                    <a:pt x="2524372" y="0"/>
                  </a:lnTo>
                  <a:cubicBezTo>
                    <a:pt x="2546763" y="0"/>
                    <a:pt x="2564915" y="18152"/>
                    <a:pt x="2564915" y="40543"/>
                  </a:cubicBezTo>
                  <a:lnTo>
                    <a:pt x="2564915" y="792339"/>
                  </a:lnTo>
                  <a:cubicBezTo>
                    <a:pt x="2564915" y="814731"/>
                    <a:pt x="2546763" y="832882"/>
                    <a:pt x="2524372" y="832882"/>
                  </a:cubicBezTo>
                  <a:lnTo>
                    <a:pt x="40543" y="832882"/>
                  </a:lnTo>
                  <a:cubicBezTo>
                    <a:pt x="18152" y="832882"/>
                    <a:pt x="0" y="814731"/>
                    <a:pt x="0" y="792339"/>
                  </a:cubicBezTo>
                  <a:lnTo>
                    <a:pt x="0" y="40543"/>
                  </a:lnTo>
                  <a:cubicBezTo>
                    <a:pt x="0" y="18152"/>
                    <a:pt x="18152" y="0"/>
                    <a:pt x="405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64915" cy="870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15850" y="5143500"/>
            <a:ext cx="6478382" cy="3841494"/>
            <a:chOff x="0" y="0"/>
            <a:chExt cx="1706240" cy="10117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6240" cy="1011752"/>
            </a:xfrm>
            <a:custGeom>
              <a:avLst/>
              <a:gdLst/>
              <a:ahLst/>
              <a:cxnLst/>
              <a:rect l="l" t="t" r="r" b="b"/>
              <a:pathLst>
                <a:path w="1706240" h="1011752">
                  <a:moveTo>
                    <a:pt x="60947" y="0"/>
                  </a:moveTo>
                  <a:lnTo>
                    <a:pt x="1645293" y="0"/>
                  </a:lnTo>
                  <a:cubicBezTo>
                    <a:pt x="1678954" y="0"/>
                    <a:pt x="1706240" y="27287"/>
                    <a:pt x="1706240" y="60947"/>
                  </a:cubicBezTo>
                  <a:lnTo>
                    <a:pt x="1706240" y="950805"/>
                  </a:lnTo>
                  <a:cubicBezTo>
                    <a:pt x="1706240" y="966969"/>
                    <a:pt x="1699819" y="982471"/>
                    <a:pt x="1688389" y="993901"/>
                  </a:cubicBezTo>
                  <a:cubicBezTo>
                    <a:pt x="1676960" y="1005330"/>
                    <a:pt x="1661458" y="1011752"/>
                    <a:pt x="1645293" y="1011752"/>
                  </a:cubicBezTo>
                  <a:lnTo>
                    <a:pt x="60947" y="1011752"/>
                  </a:lnTo>
                  <a:cubicBezTo>
                    <a:pt x="27287" y="1011752"/>
                    <a:pt x="0" y="984465"/>
                    <a:pt x="0" y="950805"/>
                  </a:cubicBezTo>
                  <a:lnTo>
                    <a:pt x="0" y="60947"/>
                  </a:lnTo>
                  <a:cubicBezTo>
                    <a:pt x="0" y="44783"/>
                    <a:pt x="6421" y="29281"/>
                    <a:pt x="17851" y="17851"/>
                  </a:cubicBezTo>
                  <a:cubicBezTo>
                    <a:pt x="29281" y="6421"/>
                    <a:pt x="44783" y="0"/>
                    <a:pt x="609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06240" cy="1049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165854" y="1623504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12344" y="1394606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1" y="0"/>
                </a:lnTo>
                <a:lnTo>
                  <a:pt x="7039991" y="7039991"/>
                </a:lnTo>
                <a:lnTo>
                  <a:pt x="0" y="703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85412" y="5514750"/>
            <a:ext cx="5539258" cy="2932901"/>
          </a:xfrm>
          <a:custGeom>
            <a:avLst/>
            <a:gdLst/>
            <a:ahLst/>
            <a:cxnLst/>
            <a:rect l="l" t="t" r="r" b="b"/>
            <a:pathLst>
              <a:path w="5539258" h="2932901">
                <a:moveTo>
                  <a:pt x="0" y="0"/>
                </a:moveTo>
                <a:lnTo>
                  <a:pt x="5539258" y="0"/>
                </a:lnTo>
                <a:lnTo>
                  <a:pt x="5539258" y="2932901"/>
                </a:lnTo>
                <a:lnTo>
                  <a:pt x="0" y="2932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932" t="-182250" r="-169985" b="-7586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21012" y="1895091"/>
            <a:ext cx="8191050" cy="264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411"/>
              </a:lnSpc>
            </a:pPr>
            <a:r>
              <a:rPr lang="en-US" sz="9053" spc="-416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Contract by Churn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21436" y="5143500"/>
            <a:ext cx="4647116" cy="3841494"/>
            <a:chOff x="0" y="0"/>
            <a:chExt cx="1223932" cy="10117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3932" cy="1011752"/>
            </a:xfrm>
            <a:custGeom>
              <a:avLst/>
              <a:gdLst/>
              <a:ahLst/>
              <a:cxnLst/>
              <a:rect l="l" t="t" r="r" b="b"/>
              <a:pathLst>
                <a:path w="1223932" h="1011752">
                  <a:moveTo>
                    <a:pt x="84964" y="0"/>
                  </a:moveTo>
                  <a:lnTo>
                    <a:pt x="1138968" y="0"/>
                  </a:lnTo>
                  <a:cubicBezTo>
                    <a:pt x="1185892" y="0"/>
                    <a:pt x="1223932" y="38040"/>
                    <a:pt x="1223932" y="84964"/>
                  </a:cubicBezTo>
                  <a:lnTo>
                    <a:pt x="1223932" y="926787"/>
                  </a:lnTo>
                  <a:cubicBezTo>
                    <a:pt x="1223932" y="949321"/>
                    <a:pt x="1214980" y="970932"/>
                    <a:pt x="1199046" y="986866"/>
                  </a:cubicBezTo>
                  <a:cubicBezTo>
                    <a:pt x="1183113" y="1002800"/>
                    <a:pt x="1161502" y="1011752"/>
                    <a:pt x="1138968" y="1011752"/>
                  </a:cubicBezTo>
                  <a:lnTo>
                    <a:pt x="84964" y="1011752"/>
                  </a:lnTo>
                  <a:cubicBezTo>
                    <a:pt x="38040" y="1011752"/>
                    <a:pt x="0" y="973712"/>
                    <a:pt x="0" y="926787"/>
                  </a:cubicBezTo>
                  <a:lnTo>
                    <a:pt x="0" y="84964"/>
                  </a:lnTo>
                  <a:cubicBezTo>
                    <a:pt x="0" y="38040"/>
                    <a:pt x="38040" y="0"/>
                    <a:pt x="849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23932" cy="1049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22892" y="5873782"/>
            <a:ext cx="4244203" cy="214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The churn vs Contract is plotted using a Line chart. Here, the churn value of contract month-to-month is highest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32098" y="1580455"/>
            <a:ext cx="9717234" cy="2552650"/>
            <a:chOff x="0" y="0"/>
            <a:chExt cx="2559271" cy="6723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9271" cy="672303"/>
            </a:xfrm>
            <a:custGeom>
              <a:avLst/>
              <a:gdLst/>
              <a:ahLst/>
              <a:cxnLst/>
              <a:rect l="l" t="t" r="r" b="b"/>
              <a:pathLst>
                <a:path w="2559271" h="672303">
                  <a:moveTo>
                    <a:pt x="40633" y="0"/>
                  </a:moveTo>
                  <a:lnTo>
                    <a:pt x="2518639" y="0"/>
                  </a:lnTo>
                  <a:cubicBezTo>
                    <a:pt x="2529415" y="0"/>
                    <a:pt x="2539750" y="4281"/>
                    <a:pt x="2547370" y="11901"/>
                  </a:cubicBezTo>
                  <a:cubicBezTo>
                    <a:pt x="2554991" y="19521"/>
                    <a:pt x="2559271" y="29856"/>
                    <a:pt x="2559271" y="40633"/>
                  </a:cubicBezTo>
                  <a:lnTo>
                    <a:pt x="2559271" y="631670"/>
                  </a:lnTo>
                  <a:cubicBezTo>
                    <a:pt x="2559271" y="654111"/>
                    <a:pt x="2541080" y="672303"/>
                    <a:pt x="2518639" y="672303"/>
                  </a:cubicBezTo>
                  <a:lnTo>
                    <a:pt x="40633" y="672303"/>
                  </a:lnTo>
                  <a:cubicBezTo>
                    <a:pt x="18192" y="672303"/>
                    <a:pt x="0" y="654111"/>
                    <a:pt x="0" y="631670"/>
                  </a:cubicBezTo>
                  <a:lnTo>
                    <a:pt x="0" y="40633"/>
                  </a:lnTo>
                  <a:cubicBezTo>
                    <a:pt x="0" y="18192"/>
                    <a:pt x="18192" y="0"/>
                    <a:pt x="40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59271" cy="710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815460" y="496002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437208" y="4302720"/>
            <a:ext cx="8012124" cy="4403824"/>
            <a:chOff x="0" y="0"/>
            <a:chExt cx="2110189" cy="11598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10189" cy="1159855"/>
            </a:xfrm>
            <a:custGeom>
              <a:avLst/>
              <a:gdLst/>
              <a:ahLst/>
              <a:cxnLst/>
              <a:rect l="l" t="t" r="r" b="b"/>
              <a:pathLst>
                <a:path w="2110189" h="1159855">
                  <a:moveTo>
                    <a:pt x="49280" y="0"/>
                  </a:moveTo>
                  <a:lnTo>
                    <a:pt x="2060909" y="0"/>
                  </a:lnTo>
                  <a:cubicBezTo>
                    <a:pt x="2073979" y="0"/>
                    <a:pt x="2086513" y="5192"/>
                    <a:pt x="2095755" y="14434"/>
                  </a:cubicBezTo>
                  <a:cubicBezTo>
                    <a:pt x="2104997" y="23676"/>
                    <a:pt x="2110189" y="36210"/>
                    <a:pt x="2110189" y="49280"/>
                  </a:cubicBezTo>
                  <a:lnTo>
                    <a:pt x="2110189" y="1110575"/>
                  </a:lnTo>
                  <a:cubicBezTo>
                    <a:pt x="2110189" y="1123645"/>
                    <a:pt x="2104997" y="1136179"/>
                    <a:pt x="2095755" y="1145421"/>
                  </a:cubicBezTo>
                  <a:cubicBezTo>
                    <a:pt x="2086513" y="1154663"/>
                    <a:pt x="2073979" y="1159855"/>
                    <a:pt x="2060909" y="1159855"/>
                  </a:cubicBezTo>
                  <a:lnTo>
                    <a:pt x="49280" y="1159855"/>
                  </a:lnTo>
                  <a:cubicBezTo>
                    <a:pt x="36210" y="1159855"/>
                    <a:pt x="23676" y="1154663"/>
                    <a:pt x="14434" y="1145421"/>
                  </a:cubicBezTo>
                  <a:cubicBezTo>
                    <a:pt x="5192" y="1136179"/>
                    <a:pt x="0" y="1123645"/>
                    <a:pt x="0" y="1110575"/>
                  </a:cubicBezTo>
                  <a:lnTo>
                    <a:pt x="0" y="49280"/>
                  </a:lnTo>
                  <a:cubicBezTo>
                    <a:pt x="0" y="36210"/>
                    <a:pt x="5192" y="23676"/>
                    <a:pt x="14434" y="14434"/>
                  </a:cubicBezTo>
                  <a:cubicBezTo>
                    <a:pt x="23676" y="5192"/>
                    <a:pt x="36210" y="0"/>
                    <a:pt x="49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10189" cy="1197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76280" y="4302720"/>
            <a:ext cx="4739729" cy="4070710"/>
            <a:chOff x="0" y="0"/>
            <a:chExt cx="1248324" cy="10721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8324" cy="1072121"/>
            </a:xfrm>
            <a:custGeom>
              <a:avLst/>
              <a:gdLst/>
              <a:ahLst/>
              <a:cxnLst/>
              <a:rect l="l" t="t" r="r" b="b"/>
              <a:pathLst>
                <a:path w="1248324" h="1072121">
                  <a:moveTo>
                    <a:pt x="83304" y="0"/>
                  </a:moveTo>
                  <a:lnTo>
                    <a:pt x="1165020" y="0"/>
                  </a:lnTo>
                  <a:cubicBezTo>
                    <a:pt x="1211027" y="0"/>
                    <a:pt x="1248324" y="37296"/>
                    <a:pt x="1248324" y="83304"/>
                  </a:cubicBezTo>
                  <a:lnTo>
                    <a:pt x="1248324" y="988817"/>
                  </a:lnTo>
                  <a:cubicBezTo>
                    <a:pt x="1248324" y="1010911"/>
                    <a:pt x="1239547" y="1032100"/>
                    <a:pt x="1223924" y="1047722"/>
                  </a:cubicBezTo>
                  <a:cubicBezTo>
                    <a:pt x="1208302" y="1063345"/>
                    <a:pt x="1187113" y="1072121"/>
                    <a:pt x="1165020" y="1072121"/>
                  </a:cubicBezTo>
                  <a:lnTo>
                    <a:pt x="83304" y="1072121"/>
                  </a:lnTo>
                  <a:cubicBezTo>
                    <a:pt x="37296" y="1072121"/>
                    <a:pt x="0" y="1034825"/>
                    <a:pt x="0" y="988817"/>
                  </a:cubicBezTo>
                  <a:lnTo>
                    <a:pt x="0" y="83304"/>
                  </a:lnTo>
                  <a:cubicBezTo>
                    <a:pt x="0" y="37296"/>
                    <a:pt x="37296" y="0"/>
                    <a:pt x="83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48324" cy="1110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345479" y="-2534345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223406" y="1986010"/>
            <a:ext cx="7107527" cy="6319238"/>
          </a:xfrm>
          <a:custGeom>
            <a:avLst/>
            <a:gdLst/>
            <a:ahLst/>
            <a:cxnLst/>
            <a:rect l="l" t="t" r="r" b="b"/>
            <a:pathLst>
              <a:path w="7107527" h="6319238">
                <a:moveTo>
                  <a:pt x="0" y="0"/>
                </a:moveTo>
                <a:lnTo>
                  <a:pt x="7107527" y="0"/>
                </a:lnTo>
                <a:lnTo>
                  <a:pt x="7107527" y="6319238"/>
                </a:lnTo>
                <a:lnTo>
                  <a:pt x="0" y="63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-33732" r="-3373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743512" y="4635835"/>
            <a:ext cx="7399515" cy="3737596"/>
          </a:xfrm>
          <a:custGeom>
            <a:avLst/>
            <a:gdLst/>
            <a:ahLst/>
            <a:cxnLst/>
            <a:rect l="l" t="t" r="r" b="b"/>
            <a:pathLst>
              <a:path w="7399515" h="3737596">
                <a:moveTo>
                  <a:pt x="0" y="0"/>
                </a:moveTo>
                <a:lnTo>
                  <a:pt x="7399515" y="0"/>
                </a:lnTo>
                <a:lnTo>
                  <a:pt x="7399515" y="3737595"/>
                </a:lnTo>
                <a:lnTo>
                  <a:pt x="0" y="3737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040" t="-196073" r="-150935" b="-7095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675208" y="1589980"/>
            <a:ext cx="7856709" cy="224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84"/>
              </a:lnSpc>
            </a:pPr>
            <a:r>
              <a:rPr lang="en-US" sz="7508" spc="-10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Churn by Dependents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1802" y="4569160"/>
            <a:ext cx="4024639" cy="351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49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The churn rate vs dependents clearly shows, it is directly proportional to one another. This chart is obtained using a pivot table.</a:t>
            </a:r>
          </a:p>
          <a:p>
            <a:pPr algn="l">
              <a:lnSpc>
                <a:spcPts val="3487"/>
              </a:lnSpc>
            </a:pPr>
            <a:endParaRPr lang="en-US" sz="249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Custom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Helvetica World</vt:lpstr>
      <vt:lpstr>Calibri</vt:lpstr>
      <vt:lpstr>Canva Sans</vt:lpstr>
      <vt:lpstr>Canva Sans Bold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Analysis Presentation(InternQ)</dc:title>
  <cp:lastModifiedBy>Rajashree Gavali</cp:lastModifiedBy>
  <cp:revision>1</cp:revision>
  <dcterms:created xsi:type="dcterms:W3CDTF">2006-08-16T00:00:00Z</dcterms:created>
  <dcterms:modified xsi:type="dcterms:W3CDTF">2024-08-29T09:24:00Z</dcterms:modified>
  <dc:identifier>DAGPM9Uh80c</dc:identifier>
</cp:coreProperties>
</file>